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8" r:id="rId2"/>
    <p:sldId id="314" r:id="rId3"/>
    <p:sldId id="387" r:id="rId4"/>
    <p:sldId id="358" r:id="rId5"/>
    <p:sldId id="396" r:id="rId6"/>
    <p:sldId id="399" r:id="rId7"/>
    <p:sldId id="400" r:id="rId8"/>
    <p:sldId id="409" r:id="rId9"/>
    <p:sldId id="401" r:id="rId10"/>
    <p:sldId id="407" r:id="rId11"/>
    <p:sldId id="406" r:id="rId12"/>
    <p:sldId id="402" r:id="rId13"/>
    <p:sldId id="405" r:id="rId14"/>
    <p:sldId id="292" r:id="rId15"/>
  </p:sldIdLst>
  <p:sldSz cx="12192000" cy="6858000"/>
  <p:notesSz cx="6858000" cy="9144000"/>
  <p:embeddedFontLst>
    <p:embeddedFont>
      <p:font typeface="Cafe24 Ohsquare OTF" panose="02000A00000000000000" pitchFamily="50" charset="-127"/>
      <p:regular r:id="rId17"/>
    </p:embeddedFont>
    <p:embeddedFont>
      <p:font typeface="나눔바른고딕" panose="020B0603020101020101" pitchFamily="50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해피니스 산스 볼드" panose="02000800000000000000" pitchFamily="50" charset="-127"/>
      <p:bold r:id="rId22"/>
    </p:embeddedFont>
    <p:embeddedFont>
      <p:font typeface="Cambria Math" panose="02040503050406030204" pitchFamily="18" charset="0"/>
      <p:regular r:id="rId23"/>
    </p:embeddedFont>
    <p:embeddedFont>
      <p:font typeface="Segoe UI Black" panose="020B0A02040204020203" pitchFamily="34" charset="0"/>
      <p:bold r:id="rId24"/>
      <p:boldItalic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6F6"/>
    <a:srgbClr val="3C3D40"/>
    <a:srgbClr val="D33B3B"/>
    <a:srgbClr val="ECF0F3"/>
    <a:srgbClr val="FFFFFF"/>
    <a:srgbClr val="EFB7B7"/>
    <a:srgbClr val="FEFCFC"/>
    <a:srgbClr val="FBEBEB"/>
    <a:srgbClr val="E58B8B"/>
    <a:srgbClr val="0507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6" autoAdjust="0"/>
    <p:restoredTop sz="94660"/>
  </p:normalViewPr>
  <p:slideViewPr>
    <p:cSldViewPr snapToGrid="0">
      <p:cViewPr>
        <p:scale>
          <a:sx n="200" d="100"/>
          <a:sy n="200" d="100"/>
        </p:scale>
        <p:origin x="-4092" y="-17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500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253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792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101FB12-1B64-4686-9B96-A00576BA843F}"/>
              </a:ext>
            </a:extLst>
          </p:cNvPr>
          <p:cNvSpPr/>
          <p:nvPr userDrawn="1"/>
        </p:nvSpPr>
        <p:spPr>
          <a:xfrm>
            <a:off x="941700" y="-1"/>
            <a:ext cx="468000" cy="1971675"/>
          </a:xfrm>
          <a:prstGeom prst="rect">
            <a:avLst/>
          </a:pr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ADE2234-E486-46B8-912F-EBA8B77932DF}"/>
              </a:ext>
            </a:extLst>
          </p:cNvPr>
          <p:cNvSpPr/>
          <p:nvPr userDrawn="1"/>
        </p:nvSpPr>
        <p:spPr>
          <a:xfrm>
            <a:off x="941700" y="1731825"/>
            <a:ext cx="468000" cy="468000"/>
          </a:xfrm>
          <a:prstGeom prst="ellipse">
            <a:avLst/>
          </a:pr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D60AD272-4CA8-AF67-56D1-A0DCC3D7ED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02611" y="1309100"/>
            <a:ext cx="4240800" cy="4240800"/>
          </a:xfrm>
          <a:prstGeom prst="roundRect">
            <a:avLst>
              <a:gd name="adj" fmla="val 68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81C83E-BFB1-4795-B2BC-6C3C4373BA0A}"/>
              </a:ext>
            </a:extLst>
          </p:cNvPr>
          <p:cNvGrpSpPr/>
          <p:nvPr userDrawn="1"/>
        </p:nvGrpSpPr>
        <p:grpSpPr>
          <a:xfrm>
            <a:off x="703575" y="0"/>
            <a:ext cx="248249" cy="1514476"/>
            <a:chOff x="941700" y="-1"/>
            <a:chExt cx="468000" cy="2855101"/>
          </a:xfrm>
          <a:solidFill>
            <a:srgbClr val="E58B8B"/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BDA25D1-823F-4D1F-B9B6-335B803C8222}"/>
                </a:ext>
              </a:extLst>
            </p:cNvPr>
            <p:cNvSpPr/>
            <p:nvPr userDrawn="1"/>
          </p:nvSpPr>
          <p:spPr>
            <a:xfrm>
              <a:off x="941700" y="-1"/>
              <a:ext cx="468000" cy="1971675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F26B75B-7960-423F-92B6-52D9E52C182C}"/>
                </a:ext>
              </a:extLst>
            </p:cNvPr>
            <p:cNvSpPr/>
            <p:nvPr userDrawn="1"/>
          </p:nvSpPr>
          <p:spPr>
            <a:xfrm>
              <a:off x="941700" y="1731825"/>
              <a:ext cx="468000" cy="468000"/>
            </a:xfrm>
            <a:prstGeom prst="ellipse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1E25C8D-EC29-474F-98E3-2ED212659368}"/>
                </a:ext>
              </a:extLst>
            </p:cNvPr>
            <p:cNvSpPr/>
            <p:nvPr userDrawn="1"/>
          </p:nvSpPr>
          <p:spPr>
            <a:xfrm>
              <a:off x="941700" y="2387100"/>
              <a:ext cx="468000" cy="468000"/>
            </a:xfrm>
            <a:prstGeom prst="ellipse">
              <a:avLst/>
            </a:prstGeom>
            <a:solidFill>
              <a:srgbClr val="EFB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</p:grpSp>
      <p:sp>
        <p:nvSpPr>
          <p:cNvPr id="11" name="그림 개체 틀 5">
            <a:extLst>
              <a:ext uri="{FF2B5EF4-FFF2-40B4-BE49-F238E27FC236}">
                <a16:creationId xmlns:a16="http://schemas.microsoft.com/office/drawing/2014/main" id="{F1A0D02C-823F-426D-A543-A947560976E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52017" y="910115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163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018938E-BF7D-443E-927E-ABAAB2BDE379}"/>
              </a:ext>
            </a:extLst>
          </p:cNvPr>
          <p:cNvGrpSpPr/>
          <p:nvPr userDrawn="1"/>
        </p:nvGrpSpPr>
        <p:grpSpPr>
          <a:xfrm>
            <a:off x="703575" y="0"/>
            <a:ext cx="248249" cy="1514476"/>
            <a:chOff x="941700" y="-1"/>
            <a:chExt cx="468000" cy="2855101"/>
          </a:xfrm>
          <a:solidFill>
            <a:srgbClr val="E58B8B"/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61A7118-95EB-4CFF-89EE-8DEDBCCE938C}"/>
                </a:ext>
              </a:extLst>
            </p:cNvPr>
            <p:cNvSpPr/>
            <p:nvPr userDrawn="1"/>
          </p:nvSpPr>
          <p:spPr>
            <a:xfrm>
              <a:off x="941700" y="-1"/>
              <a:ext cx="468000" cy="1971675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CF4D630-CE63-44B9-80E0-6C86A248EE4C}"/>
                </a:ext>
              </a:extLst>
            </p:cNvPr>
            <p:cNvSpPr/>
            <p:nvPr userDrawn="1"/>
          </p:nvSpPr>
          <p:spPr>
            <a:xfrm>
              <a:off x="941700" y="1731825"/>
              <a:ext cx="468000" cy="468000"/>
            </a:xfrm>
            <a:prstGeom prst="ellipse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4C929A-D131-4FF9-89C9-67EB7779DA34}"/>
                </a:ext>
              </a:extLst>
            </p:cNvPr>
            <p:cNvSpPr/>
            <p:nvPr userDrawn="1"/>
          </p:nvSpPr>
          <p:spPr>
            <a:xfrm>
              <a:off x="941700" y="2387100"/>
              <a:ext cx="468000" cy="468000"/>
            </a:xfrm>
            <a:prstGeom prst="ellipse">
              <a:avLst/>
            </a:prstGeom>
            <a:solidFill>
              <a:srgbClr val="EFB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</p:grp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EF8B36F2-00E6-47BD-8D19-D986785A0F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19428" y="113822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441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716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5E7BE97-342A-4175-A1C2-049A63AB67B9}"/>
              </a:ext>
            </a:extLst>
          </p:cNvPr>
          <p:cNvSpPr/>
          <p:nvPr userDrawn="1"/>
        </p:nvSpPr>
        <p:spPr>
          <a:xfrm>
            <a:off x="-698500" y="2057400"/>
            <a:ext cx="876300" cy="2743200"/>
          </a:xfrm>
          <a:prstGeom prst="roundRect">
            <a:avLst>
              <a:gd name="adj" fmla="val 12319"/>
            </a:avLst>
          </a:pr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6945975-6B34-4A52-A1B1-CF0D261AC003}"/>
              </a:ext>
            </a:extLst>
          </p:cNvPr>
          <p:cNvGrpSpPr/>
          <p:nvPr userDrawn="1"/>
        </p:nvGrpSpPr>
        <p:grpSpPr>
          <a:xfrm>
            <a:off x="703575" y="0"/>
            <a:ext cx="248249" cy="1166888"/>
            <a:chOff x="941700" y="-1"/>
            <a:chExt cx="468000" cy="2199826"/>
          </a:xfrm>
          <a:solidFill>
            <a:srgbClr val="E58B8B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45144A-0918-44AD-9F8A-EDA6999CF3E8}"/>
                </a:ext>
              </a:extLst>
            </p:cNvPr>
            <p:cNvSpPr/>
            <p:nvPr userDrawn="1"/>
          </p:nvSpPr>
          <p:spPr>
            <a:xfrm>
              <a:off x="941700" y="-1"/>
              <a:ext cx="468000" cy="1971675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C8AF70C-49BE-4AE1-8046-B6AC2500C078}"/>
                </a:ext>
              </a:extLst>
            </p:cNvPr>
            <p:cNvSpPr/>
            <p:nvPr userDrawn="1"/>
          </p:nvSpPr>
          <p:spPr>
            <a:xfrm>
              <a:off x="941700" y="1731825"/>
              <a:ext cx="468000" cy="468000"/>
            </a:xfrm>
            <a:prstGeom prst="ellipse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1195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4CD62DE7-3057-43E9-8A36-49039C1FC71F}"/>
              </a:ext>
            </a:extLst>
          </p:cNvPr>
          <p:cNvSpPr/>
          <p:nvPr userDrawn="1"/>
        </p:nvSpPr>
        <p:spPr>
          <a:xfrm flipV="1">
            <a:off x="1128712" y="0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D4E488A-4161-4884-8B6C-AA812CB111DC}"/>
              </a:ext>
            </a:extLst>
          </p:cNvPr>
          <p:cNvSpPr/>
          <p:nvPr userDrawn="1"/>
        </p:nvSpPr>
        <p:spPr>
          <a:xfrm>
            <a:off x="1128712" y="6657976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250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DC9CCA4-63E8-4619-9894-5BC8EEA2B1CB}"/>
              </a:ext>
            </a:extLst>
          </p:cNvPr>
          <p:cNvSpPr/>
          <p:nvPr userDrawn="1"/>
        </p:nvSpPr>
        <p:spPr>
          <a:xfrm>
            <a:off x="0" y="1308100"/>
            <a:ext cx="177800" cy="4241800"/>
          </a:xfrm>
          <a:custGeom>
            <a:avLst/>
            <a:gdLst>
              <a:gd name="connsiteX0" fmla="*/ 0 w 177800"/>
              <a:gd name="connsiteY0" fmla="*/ 0 h 4241800"/>
              <a:gd name="connsiteX1" fmla="*/ 69849 w 177800"/>
              <a:gd name="connsiteY1" fmla="*/ 0 h 4241800"/>
              <a:gd name="connsiteX2" fmla="*/ 177800 w 177800"/>
              <a:gd name="connsiteY2" fmla="*/ 107951 h 4241800"/>
              <a:gd name="connsiteX3" fmla="*/ 177800 w 177800"/>
              <a:gd name="connsiteY3" fmla="*/ 4133849 h 4241800"/>
              <a:gd name="connsiteX4" fmla="*/ 69849 w 177800"/>
              <a:gd name="connsiteY4" fmla="*/ 4241800 h 4241800"/>
              <a:gd name="connsiteX5" fmla="*/ 0 w 177800"/>
              <a:gd name="connsiteY5" fmla="*/ 42418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" h="4241800">
                <a:moveTo>
                  <a:pt x="0" y="0"/>
                </a:moveTo>
                <a:lnTo>
                  <a:pt x="69849" y="0"/>
                </a:lnTo>
                <a:cubicBezTo>
                  <a:pt x="129469" y="0"/>
                  <a:pt x="177800" y="48331"/>
                  <a:pt x="177800" y="107951"/>
                </a:cubicBezTo>
                <a:lnTo>
                  <a:pt x="177800" y="4133849"/>
                </a:lnTo>
                <a:cubicBezTo>
                  <a:pt x="177800" y="4193469"/>
                  <a:pt x="129469" y="4241800"/>
                  <a:pt x="69849" y="4241800"/>
                </a:cubicBezTo>
                <a:lnTo>
                  <a:pt x="0" y="4241800"/>
                </a:lnTo>
                <a:close/>
              </a:path>
            </a:pathLst>
          </a:cu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7178C29-2DEE-400C-B09E-5A33DACEFE88}"/>
              </a:ext>
            </a:extLst>
          </p:cNvPr>
          <p:cNvSpPr/>
          <p:nvPr userDrawn="1"/>
        </p:nvSpPr>
        <p:spPr>
          <a:xfrm flipH="1">
            <a:off x="12014200" y="1308100"/>
            <a:ext cx="177800" cy="4241800"/>
          </a:xfrm>
          <a:custGeom>
            <a:avLst/>
            <a:gdLst>
              <a:gd name="connsiteX0" fmla="*/ 0 w 177800"/>
              <a:gd name="connsiteY0" fmla="*/ 0 h 4241800"/>
              <a:gd name="connsiteX1" fmla="*/ 69849 w 177800"/>
              <a:gd name="connsiteY1" fmla="*/ 0 h 4241800"/>
              <a:gd name="connsiteX2" fmla="*/ 177800 w 177800"/>
              <a:gd name="connsiteY2" fmla="*/ 107951 h 4241800"/>
              <a:gd name="connsiteX3" fmla="*/ 177800 w 177800"/>
              <a:gd name="connsiteY3" fmla="*/ 4133849 h 4241800"/>
              <a:gd name="connsiteX4" fmla="*/ 69849 w 177800"/>
              <a:gd name="connsiteY4" fmla="*/ 4241800 h 4241800"/>
              <a:gd name="connsiteX5" fmla="*/ 0 w 177800"/>
              <a:gd name="connsiteY5" fmla="*/ 42418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" h="4241800">
                <a:moveTo>
                  <a:pt x="0" y="0"/>
                </a:moveTo>
                <a:lnTo>
                  <a:pt x="69849" y="0"/>
                </a:lnTo>
                <a:cubicBezTo>
                  <a:pt x="129469" y="0"/>
                  <a:pt x="177800" y="48331"/>
                  <a:pt x="177800" y="107951"/>
                </a:cubicBezTo>
                <a:lnTo>
                  <a:pt x="177800" y="4133849"/>
                </a:lnTo>
                <a:cubicBezTo>
                  <a:pt x="177800" y="4193469"/>
                  <a:pt x="129469" y="4241800"/>
                  <a:pt x="69849" y="4241800"/>
                </a:cubicBezTo>
                <a:lnTo>
                  <a:pt x="0" y="4241800"/>
                </a:lnTo>
                <a:close/>
              </a:path>
            </a:pathLst>
          </a:cu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E242FE71-A907-46AE-8741-CA35EC78984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02611" y="1309100"/>
            <a:ext cx="4240800" cy="4240800"/>
          </a:xfrm>
          <a:prstGeom prst="roundRect">
            <a:avLst>
              <a:gd name="adj" fmla="val 68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340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353B92D1-D024-4CAF-AE82-7B88C5E211FB}"/>
              </a:ext>
            </a:extLst>
          </p:cNvPr>
          <p:cNvSpPr/>
          <p:nvPr userDrawn="1"/>
        </p:nvSpPr>
        <p:spPr>
          <a:xfrm>
            <a:off x="0" y="1308100"/>
            <a:ext cx="177800" cy="4241800"/>
          </a:xfrm>
          <a:custGeom>
            <a:avLst/>
            <a:gdLst>
              <a:gd name="connsiteX0" fmla="*/ 0 w 177800"/>
              <a:gd name="connsiteY0" fmla="*/ 0 h 4241800"/>
              <a:gd name="connsiteX1" fmla="*/ 69849 w 177800"/>
              <a:gd name="connsiteY1" fmla="*/ 0 h 4241800"/>
              <a:gd name="connsiteX2" fmla="*/ 177800 w 177800"/>
              <a:gd name="connsiteY2" fmla="*/ 107951 h 4241800"/>
              <a:gd name="connsiteX3" fmla="*/ 177800 w 177800"/>
              <a:gd name="connsiteY3" fmla="*/ 4133849 h 4241800"/>
              <a:gd name="connsiteX4" fmla="*/ 69849 w 177800"/>
              <a:gd name="connsiteY4" fmla="*/ 4241800 h 4241800"/>
              <a:gd name="connsiteX5" fmla="*/ 0 w 177800"/>
              <a:gd name="connsiteY5" fmla="*/ 42418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" h="4241800">
                <a:moveTo>
                  <a:pt x="0" y="0"/>
                </a:moveTo>
                <a:lnTo>
                  <a:pt x="69849" y="0"/>
                </a:lnTo>
                <a:cubicBezTo>
                  <a:pt x="129469" y="0"/>
                  <a:pt x="177800" y="48331"/>
                  <a:pt x="177800" y="107951"/>
                </a:cubicBezTo>
                <a:lnTo>
                  <a:pt x="177800" y="4133849"/>
                </a:lnTo>
                <a:cubicBezTo>
                  <a:pt x="177800" y="4193469"/>
                  <a:pt x="129469" y="4241800"/>
                  <a:pt x="69849" y="4241800"/>
                </a:cubicBezTo>
                <a:lnTo>
                  <a:pt x="0" y="4241800"/>
                </a:lnTo>
                <a:close/>
              </a:path>
            </a:pathLst>
          </a:cu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48AE806-5C12-4A3D-B30E-A9E26E345041}"/>
              </a:ext>
            </a:extLst>
          </p:cNvPr>
          <p:cNvSpPr/>
          <p:nvPr userDrawn="1"/>
        </p:nvSpPr>
        <p:spPr>
          <a:xfrm flipH="1">
            <a:off x="12014200" y="1308100"/>
            <a:ext cx="177800" cy="4241800"/>
          </a:xfrm>
          <a:custGeom>
            <a:avLst/>
            <a:gdLst>
              <a:gd name="connsiteX0" fmla="*/ 0 w 177800"/>
              <a:gd name="connsiteY0" fmla="*/ 0 h 4241800"/>
              <a:gd name="connsiteX1" fmla="*/ 69849 w 177800"/>
              <a:gd name="connsiteY1" fmla="*/ 0 h 4241800"/>
              <a:gd name="connsiteX2" fmla="*/ 177800 w 177800"/>
              <a:gd name="connsiteY2" fmla="*/ 107951 h 4241800"/>
              <a:gd name="connsiteX3" fmla="*/ 177800 w 177800"/>
              <a:gd name="connsiteY3" fmla="*/ 4133849 h 4241800"/>
              <a:gd name="connsiteX4" fmla="*/ 69849 w 177800"/>
              <a:gd name="connsiteY4" fmla="*/ 4241800 h 4241800"/>
              <a:gd name="connsiteX5" fmla="*/ 0 w 177800"/>
              <a:gd name="connsiteY5" fmla="*/ 42418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" h="4241800">
                <a:moveTo>
                  <a:pt x="0" y="0"/>
                </a:moveTo>
                <a:lnTo>
                  <a:pt x="69849" y="0"/>
                </a:lnTo>
                <a:cubicBezTo>
                  <a:pt x="129469" y="0"/>
                  <a:pt x="177800" y="48331"/>
                  <a:pt x="177800" y="107951"/>
                </a:cubicBezTo>
                <a:lnTo>
                  <a:pt x="177800" y="4133849"/>
                </a:lnTo>
                <a:cubicBezTo>
                  <a:pt x="177800" y="4193469"/>
                  <a:pt x="129469" y="4241800"/>
                  <a:pt x="69849" y="4241800"/>
                </a:cubicBezTo>
                <a:lnTo>
                  <a:pt x="0" y="4241800"/>
                </a:lnTo>
                <a:close/>
              </a:path>
            </a:pathLst>
          </a:cu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447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8B53472-CF8B-4DF7-82E6-CD0BEBE22EF0}"/>
              </a:ext>
            </a:extLst>
          </p:cNvPr>
          <p:cNvSpPr/>
          <p:nvPr userDrawn="1"/>
        </p:nvSpPr>
        <p:spPr>
          <a:xfrm flipV="1">
            <a:off x="1065212" y="0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7E95237-001F-4504-8889-49B86F0311DA}"/>
              </a:ext>
            </a:extLst>
          </p:cNvPr>
          <p:cNvSpPr/>
          <p:nvPr userDrawn="1"/>
        </p:nvSpPr>
        <p:spPr>
          <a:xfrm>
            <a:off x="1065212" y="6657976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6D9DC120-8AA4-48B6-B1D7-AF640CDAE98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01750" y="2650285"/>
            <a:ext cx="2140731" cy="2140729"/>
          </a:xfrm>
          <a:prstGeom prst="roundRect">
            <a:avLst>
              <a:gd name="adj" fmla="val 86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4B17904D-9133-4827-8EBF-70A611C5416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778250" y="2650285"/>
            <a:ext cx="2140731" cy="2140729"/>
          </a:xfrm>
          <a:prstGeom prst="roundRect">
            <a:avLst>
              <a:gd name="adj" fmla="val 86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B49CFAC7-9932-47B1-A807-DA1E59A8003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73021" y="2650285"/>
            <a:ext cx="2140731" cy="2140729"/>
          </a:xfrm>
          <a:prstGeom prst="roundRect">
            <a:avLst>
              <a:gd name="adj" fmla="val 86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59F019E9-E1F3-43AB-B710-BCB9703757C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746049" y="2650285"/>
            <a:ext cx="2140731" cy="2140729"/>
          </a:xfrm>
          <a:prstGeom prst="roundRect">
            <a:avLst>
              <a:gd name="adj" fmla="val 86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577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AA98F98-7E43-466D-BC02-DAE1BE4C61BA}"/>
              </a:ext>
            </a:extLst>
          </p:cNvPr>
          <p:cNvSpPr/>
          <p:nvPr userDrawn="1"/>
        </p:nvSpPr>
        <p:spPr>
          <a:xfrm>
            <a:off x="703575" y="0"/>
            <a:ext cx="248249" cy="639466"/>
          </a:xfrm>
          <a:prstGeom prst="rect">
            <a:avLst/>
          </a:pr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829AA2-F0F4-4B0C-A27F-EE0AA05F6A50}"/>
              </a:ext>
            </a:extLst>
          </p:cNvPr>
          <p:cNvSpPr/>
          <p:nvPr userDrawn="1"/>
        </p:nvSpPr>
        <p:spPr>
          <a:xfrm>
            <a:off x="703575" y="512240"/>
            <a:ext cx="248249" cy="248249"/>
          </a:xfrm>
          <a:prstGeom prst="ellipse">
            <a:avLst/>
          </a:pr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85E7A05-7663-4666-9719-B0BA524B4E61}"/>
              </a:ext>
            </a:extLst>
          </p:cNvPr>
          <p:cNvSpPr/>
          <p:nvPr userDrawn="1"/>
        </p:nvSpPr>
        <p:spPr>
          <a:xfrm>
            <a:off x="703575" y="859827"/>
            <a:ext cx="248249" cy="2482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31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9BA0C74-128F-46BE-A05E-E50E92B6BF17}"/>
              </a:ext>
            </a:extLst>
          </p:cNvPr>
          <p:cNvSpPr/>
          <p:nvPr userDrawn="1"/>
        </p:nvSpPr>
        <p:spPr>
          <a:xfrm flipV="1">
            <a:off x="1128712" y="0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30B7A25-0A22-4148-8932-C6CE81920147}"/>
              </a:ext>
            </a:extLst>
          </p:cNvPr>
          <p:cNvSpPr/>
          <p:nvPr userDrawn="1"/>
        </p:nvSpPr>
        <p:spPr>
          <a:xfrm>
            <a:off x="1128712" y="6657976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C6EAAA95-3F3B-4F06-872F-BFC9B41343E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85941" y="1600200"/>
            <a:ext cx="2870200" cy="2608942"/>
          </a:xfrm>
          <a:prstGeom prst="roundRect">
            <a:avLst>
              <a:gd name="adj" fmla="val 64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485705DE-F5F1-44F5-98A0-AA41C3A3F2A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60900" y="1600200"/>
            <a:ext cx="2870200" cy="2608942"/>
          </a:xfrm>
          <a:prstGeom prst="roundRect">
            <a:avLst>
              <a:gd name="adj" fmla="val 64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04DA642B-4518-49B3-AA9D-CE5DE181D9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11227" y="1600200"/>
            <a:ext cx="2870200" cy="2608942"/>
          </a:xfrm>
          <a:prstGeom prst="roundRect">
            <a:avLst>
              <a:gd name="adj" fmla="val 64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863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81C683-3B56-406D-938C-9FE588E98946}"/>
              </a:ext>
            </a:extLst>
          </p:cNvPr>
          <p:cNvGrpSpPr/>
          <p:nvPr userDrawn="1"/>
        </p:nvGrpSpPr>
        <p:grpSpPr>
          <a:xfrm>
            <a:off x="703575" y="0"/>
            <a:ext cx="248249" cy="1514476"/>
            <a:chOff x="941700" y="-1"/>
            <a:chExt cx="468000" cy="2855101"/>
          </a:xfrm>
          <a:solidFill>
            <a:srgbClr val="E58B8B"/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42EEC8-10CC-42AC-B888-CECDF453B9D4}"/>
                </a:ext>
              </a:extLst>
            </p:cNvPr>
            <p:cNvSpPr/>
            <p:nvPr userDrawn="1"/>
          </p:nvSpPr>
          <p:spPr>
            <a:xfrm>
              <a:off x="941700" y="-1"/>
              <a:ext cx="468000" cy="1971675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39EDF24-E34B-41FC-874A-8A600743065C}"/>
                </a:ext>
              </a:extLst>
            </p:cNvPr>
            <p:cNvSpPr/>
            <p:nvPr userDrawn="1"/>
          </p:nvSpPr>
          <p:spPr>
            <a:xfrm>
              <a:off x="941700" y="1731825"/>
              <a:ext cx="468000" cy="468000"/>
            </a:xfrm>
            <a:prstGeom prst="ellipse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F9CDDD2-419E-4AFE-8E72-BD72EA200BEC}"/>
                </a:ext>
              </a:extLst>
            </p:cNvPr>
            <p:cNvSpPr/>
            <p:nvPr userDrawn="1"/>
          </p:nvSpPr>
          <p:spPr>
            <a:xfrm>
              <a:off x="941700" y="2387100"/>
              <a:ext cx="468000" cy="468000"/>
            </a:xfrm>
            <a:prstGeom prst="ellipse">
              <a:avLst/>
            </a:prstGeom>
            <a:solidFill>
              <a:srgbClr val="EFB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</p:grpSp>
      <p:sp>
        <p:nvSpPr>
          <p:cNvPr id="11" name="그림 개체 틀 11">
            <a:extLst>
              <a:ext uri="{FF2B5EF4-FFF2-40B4-BE49-F238E27FC236}">
                <a16:creationId xmlns:a16="http://schemas.microsoft.com/office/drawing/2014/main" id="{5C1ACDE2-4F3F-4721-98E4-95088BFDA3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989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92FE7A1-9399-4877-A49E-FF87B4FE64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14458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308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79" r:id="rId13"/>
    <p:sldLayoutId id="2147483664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dogoo3/RL_Term_AppleGam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youtu.be/VWmWSdn7H_o?si=Y0GCCGnoov39JHsi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L6qH2Jf8rcw?feature=oembed" TargetMode="External"/><Relationship Id="rId6" Type="http://schemas.openxmlformats.org/officeDocument/2006/relationships/image" Target="../media/image10.png"/><Relationship Id="rId5" Type="http://schemas.openxmlformats.org/officeDocument/2006/relationships/hyperlink" Target="https://youtu.be/L6qH2Jf8rcw?si=VN10MpTUGfovzXVs" TargetMode="Externa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gamesaien.com/game/fruit_box_a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hyperlink" Target="https://www.gamesaien.com/game/fruit_box_a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hyperlink" Target="https://www.youtube.com/watch?v=uSM_3xvVKmQ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hyperlink" Target="https://youtu.be/uSM_3xvVKmQ?si=mpJrC1IND9sSeRf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youtu.be/uSM_3xvVKmQ?si=TgFb-6eIzXBxEP2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C74BE80-0105-443C-A198-1928D10D8E04}"/>
              </a:ext>
            </a:extLst>
          </p:cNvPr>
          <p:cNvSpPr txBox="1"/>
          <p:nvPr/>
        </p:nvSpPr>
        <p:spPr>
          <a:xfrm>
            <a:off x="1839629" y="2195662"/>
            <a:ext cx="98339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강화학습 기반 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AppleGame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자동 플레이 에이전트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C8D996-E86F-4B5B-A72B-9082828CA9A0}"/>
              </a:ext>
            </a:extLst>
          </p:cNvPr>
          <p:cNvSpPr txBox="1"/>
          <p:nvPr/>
        </p:nvSpPr>
        <p:spPr>
          <a:xfrm>
            <a:off x="1918017" y="1668456"/>
            <a:ext cx="7891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강화학습개론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72CC62-511F-4035-A265-C7715031DD7B}"/>
              </a:ext>
            </a:extLst>
          </p:cNvPr>
          <p:cNvSpPr txBox="1"/>
          <p:nvPr/>
        </p:nvSpPr>
        <p:spPr>
          <a:xfrm>
            <a:off x="1849153" y="4383728"/>
            <a:ext cx="1913221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도관목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V2025111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이지나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V2025111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ECF0F3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7718D85-9197-492D-B37C-31D6BC59B636}"/>
              </a:ext>
            </a:extLst>
          </p:cNvPr>
          <p:cNvSpPr/>
          <p:nvPr/>
        </p:nvSpPr>
        <p:spPr>
          <a:xfrm>
            <a:off x="1918017" y="4069467"/>
            <a:ext cx="2466363" cy="27683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2025.12.07</a:t>
            </a:r>
            <a:endParaRPr lang="ko-KR" altLang="en-US" sz="1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06C0C-6976-A48E-0B4F-1DBE0B2B6BCD}"/>
              </a:ext>
            </a:extLst>
          </p:cNvPr>
          <p:cNvSpPr txBox="1"/>
          <p:nvPr/>
        </p:nvSpPr>
        <p:spPr>
          <a:xfrm>
            <a:off x="2253983" y="5361375"/>
            <a:ext cx="369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https://github.com/dogoo3/RL_Term_AppleGame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Github ">
            <a:extLst>
              <a:ext uri="{FF2B5EF4-FFF2-40B4-BE49-F238E27FC236}">
                <a16:creationId xmlns:a16="http://schemas.microsoft.com/office/drawing/2014/main" id="{64D49CCB-B1D7-4436-C8DD-667735A37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967" y="5321181"/>
            <a:ext cx="307778" cy="30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D12F30-D750-B260-7A59-376EAAE53677}"/>
              </a:ext>
            </a:extLst>
          </p:cNvPr>
          <p:cNvSpPr txBox="1"/>
          <p:nvPr/>
        </p:nvSpPr>
        <p:spPr>
          <a:xfrm>
            <a:off x="3470274" y="4422466"/>
            <a:ext cx="8505825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강화학습 환경 구축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 코드 구현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실험 설계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Live Play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개발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0152D-FEAF-BA2E-11C3-F6127D297FF4}"/>
              </a:ext>
            </a:extLst>
          </p:cNvPr>
          <p:cNvSpPr txBox="1"/>
          <p:nvPr/>
        </p:nvSpPr>
        <p:spPr>
          <a:xfrm>
            <a:off x="3470273" y="4739913"/>
            <a:ext cx="8505825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매칭 및 자동화 모듈 설계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 분석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 작성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그래프 기반 실험 정리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A9249E6-DF07-18A9-B02E-705307FDD56E}"/>
              </a:ext>
            </a:extLst>
          </p:cNvPr>
          <p:cNvCxnSpPr/>
          <p:nvPr/>
        </p:nvCxnSpPr>
        <p:spPr>
          <a:xfrm>
            <a:off x="1918017" y="3875147"/>
            <a:ext cx="921670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FB4DD-6CA3-CE7C-012D-D3A076EAC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A412291C-D584-C42F-4F88-2A5E091991E3}"/>
              </a:ext>
            </a:extLst>
          </p:cNvPr>
          <p:cNvSpPr txBox="1"/>
          <p:nvPr/>
        </p:nvSpPr>
        <p:spPr>
          <a:xfrm>
            <a:off x="1272397" y="726719"/>
            <a:ext cx="1054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Second Trial: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Double DQN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cs typeface="Arial" panose="020B0604020202020204" pitchFamily="34" charset="0"/>
              </a:rPr>
              <a:t>과 보상 설계를 통한 기반 확보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B647C-445E-521D-6B95-0E281D560BDC}"/>
              </a:ext>
            </a:extLst>
          </p:cNvPr>
          <p:cNvSpPr txBox="1"/>
          <p:nvPr/>
        </p:nvSpPr>
        <p:spPr>
          <a:xfrm>
            <a:off x="7226931" y="1634905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Second: Episode – Reward Graph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Segoe UI Black" panose="020B0A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1F524-0759-9893-364A-8C1B8483B2BC}"/>
              </a:ext>
            </a:extLst>
          </p:cNvPr>
          <p:cNvSpPr txBox="1"/>
          <p:nvPr/>
        </p:nvSpPr>
        <p:spPr>
          <a:xfrm>
            <a:off x="422984" y="1577355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Improvement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9385E39-7264-80FB-1CC6-63F43886A723}"/>
              </a:ext>
            </a:extLst>
          </p:cNvPr>
          <p:cNvGrpSpPr/>
          <p:nvPr/>
        </p:nvGrpSpPr>
        <p:grpSpPr>
          <a:xfrm>
            <a:off x="441106" y="2143407"/>
            <a:ext cx="5538689" cy="824543"/>
            <a:chOff x="441106" y="2295807"/>
            <a:chExt cx="5538689" cy="8245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E220183-F037-C083-27B2-05E681DBE68C}"/>
                </a:ext>
              </a:extLst>
            </p:cNvPr>
            <p:cNvSpPr txBox="1"/>
            <p:nvPr/>
          </p:nvSpPr>
          <p:spPr>
            <a:xfrm>
              <a:off x="1163626" y="2599688"/>
              <a:ext cx="48161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DQN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Q-value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과대추정 문제 완화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1249FAE-116E-746A-4147-5321CB63FC29}"/>
                </a:ext>
              </a:extLst>
            </p:cNvPr>
            <p:cNvSpPr/>
            <p:nvPr/>
          </p:nvSpPr>
          <p:spPr>
            <a:xfrm>
              <a:off x="441106" y="2295807"/>
              <a:ext cx="4226143" cy="30777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</a:rPr>
                <a:t>Double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</a:rPr>
                <a:t>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</a:rPr>
                <a:t>DQN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</a:rPr>
                <a:t>도입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3956D1-6EC0-622D-E9E3-6308AF0517C7}"/>
                </a:ext>
              </a:extLst>
            </p:cNvPr>
            <p:cNvSpPr txBox="1"/>
            <p:nvPr/>
          </p:nvSpPr>
          <p:spPr>
            <a:xfrm>
              <a:off x="723921" y="2574938"/>
              <a:ext cx="587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목적</a:t>
              </a:r>
              <a:r>
                <a:rPr lang="en-US" altLang="ko-KR" sz="1200" b="1" dirty="0"/>
                <a:t>: </a:t>
              </a:r>
              <a:endParaRPr lang="ko-KR" altLang="en-US" sz="12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7FB1F7-43F4-2A31-9399-21CCA034D8B0}"/>
                </a:ext>
              </a:extLst>
            </p:cNvPr>
            <p:cNvSpPr txBox="1"/>
            <p:nvPr/>
          </p:nvSpPr>
          <p:spPr>
            <a:xfrm>
              <a:off x="1163626" y="2843351"/>
              <a:ext cx="48161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Reward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분포가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-20~-40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구간으로 안정화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 기반 마련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3482CB-34E2-47E2-0968-CD58CA3FE938}"/>
                </a:ext>
              </a:extLst>
            </p:cNvPr>
            <p:cNvSpPr txBox="1"/>
            <p:nvPr/>
          </p:nvSpPr>
          <p:spPr>
            <a:xfrm>
              <a:off x="723921" y="2818601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결과</a:t>
              </a:r>
              <a:r>
                <a:rPr lang="en-US" altLang="ko-KR" sz="1200" b="1" dirty="0"/>
                <a:t>:</a:t>
              </a:r>
              <a:endParaRPr lang="ko-KR" altLang="en-US" sz="1200" b="1" dirty="0"/>
            </a:p>
          </p:txBody>
        </p:sp>
      </p:grpSp>
      <p:pic>
        <p:nvPicPr>
          <p:cNvPr id="32" name="그림 31" descr="텍스트, 스크린샷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DD5F41-ED48-F41E-D995-D1122EC5E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027" y="1967255"/>
            <a:ext cx="6175550" cy="308777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D7EE47E-921D-97AC-FECC-F5BDB8951E91}"/>
              </a:ext>
            </a:extLst>
          </p:cNvPr>
          <p:cNvGrpSpPr/>
          <p:nvPr/>
        </p:nvGrpSpPr>
        <p:grpSpPr>
          <a:xfrm>
            <a:off x="457386" y="3145804"/>
            <a:ext cx="5530224" cy="1041680"/>
            <a:chOff x="457386" y="3271828"/>
            <a:chExt cx="5530224" cy="104168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6B19D1C-FD00-73C8-3D90-3C3FE48417F0}"/>
                </a:ext>
              </a:extLst>
            </p:cNvPr>
            <p:cNvSpPr/>
            <p:nvPr/>
          </p:nvSpPr>
          <p:spPr>
            <a:xfrm>
              <a:off x="457386" y="3271828"/>
              <a:ext cx="2140730" cy="30777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</a:rPr>
                <a:t>보상 구조 강화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361643-1EED-9A49-26DD-1B7BAE57E87D}"/>
                </a:ext>
              </a:extLst>
            </p:cNvPr>
            <p:cNvSpPr txBox="1"/>
            <p:nvPr/>
          </p:nvSpPr>
          <p:spPr>
            <a:xfrm>
              <a:off x="1171441" y="3598655"/>
              <a:ext cx="48161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성공 행동에 더 큰 보상을 부여하여 학습 동기 강화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D389F2-CFCB-354A-DB80-37FB4A462CF5}"/>
                </a:ext>
              </a:extLst>
            </p:cNvPr>
            <p:cNvSpPr txBox="1"/>
            <p:nvPr/>
          </p:nvSpPr>
          <p:spPr>
            <a:xfrm>
              <a:off x="731736" y="3583430"/>
              <a:ext cx="587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목적</a:t>
              </a:r>
              <a:r>
                <a:rPr lang="en-US" altLang="ko-KR" sz="1200" b="1" dirty="0"/>
                <a:t>: </a:t>
              </a:r>
              <a:endParaRPr lang="ko-KR" altLang="en-US" sz="12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AF2D96-69C5-07AB-B89B-48CE5A4DFA3B}"/>
                </a:ext>
              </a:extLst>
            </p:cNvPr>
            <p:cNvSpPr txBox="1"/>
            <p:nvPr/>
          </p:nvSpPr>
          <p:spPr>
            <a:xfrm>
              <a:off x="1171441" y="3851843"/>
              <a:ext cx="4816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최초로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이상의 양수 보상을 받는 에피소드 등장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행동 품질 개선의 실마리 확인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96BA4B-5AAA-4033-0CB5-0453B3FCA82B}"/>
                </a:ext>
              </a:extLst>
            </p:cNvPr>
            <p:cNvSpPr txBox="1"/>
            <p:nvPr/>
          </p:nvSpPr>
          <p:spPr>
            <a:xfrm>
              <a:off x="731736" y="3827093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결과</a:t>
              </a:r>
              <a:r>
                <a:rPr lang="en-US" altLang="ko-KR" sz="1200" b="1" dirty="0"/>
                <a:t>:</a:t>
              </a:r>
              <a:endParaRPr lang="ko-KR" altLang="en-US" sz="1200" b="1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49AEF4-58C4-E953-0CA0-E036BE089028}"/>
              </a:ext>
            </a:extLst>
          </p:cNvPr>
          <p:cNvGrpSpPr/>
          <p:nvPr/>
        </p:nvGrpSpPr>
        <p:grpSpPr>
          <a:xfrm>
            <a:off x="833318" y="5111864"/>
            <a:ext cx="10159628" cy="1403496"/>
            <a:chOff x="528518" y="5207114"/>
            <a:chExt cx="10159628" cy="14034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346529-CA82-CDC8-D4DF-306C039A4461}"/>
                </a:ext>
              </a:extLst>
            </p:cNvPr>
            <p:cNvSpPr txBox="1"/>
            <p:nvPr/>
          </p:nvSpPr>
          <p:spPr>
            <a:xfrm>
              <a:off x="731736" y="5207114"/>
              <a:ext cx="50922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3C3D40"/>
                  </a:solidFill>
                  <a:latin typeface="+mj-lt"/>
                  <a:cs typeface="Arial" panose="020B0604020202020204" pitchFamily="34" charset="0"/>
                </a:rPr>
                <a:t>단계별 필터링 정책 도입</a:t>
              </a:r>
              <a:endParaRPr lang="en-US" altLang="ko-KR" sz="1400" b="1" dirty="0">
                <a:solidFill>
                  <a:srgbClr val="3C3D40"/>
                </a:solidFill>
                <a:latin typeface="+mj-lt"/>
                <a:cs typeface="Arial" panose="020B0604020202020204" pitchFamily="34" charset="0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873484E-41E3-26F4-6CFF-5C0F65720554}"/>
                </a:ext>
              </a:extLst>
            </p:cNvPr>
            <p:cNvGrpSpPr/>
            <p:nvPr/>
          </p:nvGrpSpPr>
          <p:grpSpPr>
            <a:xfrm>
              <a:off x="528518" y="5243519"/>
              <a:ext cx="227886" cy="227886"/>
              <a:chOff x="3433087" y="2901029"/>
              <a:chExt cx="390525" cy="390525"/>
            </a:xfrm>
            <a:solidFill>
              <a:srgbClr val="3C3D40"/>
            </a:solidFill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52D06A7A-4314-CBBF-CF85-8331E64B4205}"/>
                  </a:ext>
                </a:extLst>
              </p:cNvPr>
              <p:cNvSpPr/>
              <p:nvPr/>
            </p:nvSpPr>
            <p:spPr>
              <a:xfrm>
                <a:off x="3589868" y="3057810"/>
                <a:ext cx="76200" cy="76200"/>
              </a:xfrm>
              <a:custGeom>
                <a:avLst/>
                <a:gdLst>
                  <a:gd name="connsiteX0" fmla="*/ 40577 w 76200"/>
                  <a:gd name="connsiteY0" fmla="*/ 7144 h 76200"/>
                  <a:gd name="connsiteX1" fmla="*/ 7144 w 76200"/>
                  <a:gd name="connsiteY1" fmla="*/ 40576 h 76200"/>
                  <a:gd name="connsiteX2" fmla="*/ 40577 w 76200"/>
                  <a:gd name="connsiteY2" fmla="*/ 74009 h 76200"/>
                  <a:gd name="connsiteX3" fmla="*/ 74009 w 76200"/>
                  <a:gd name="connsiteY3" fmla="*/ 40576 h 76200"/>
                  <a:gd name="connsiteX4" fmla="*/ 40577 w 76200"/>
                  <a:gd name="connsiteY4" fmla="*/ 71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0577" y="7144"/>
                    </a:moveTo>
                    <a:cubicBezTo>
                      <a:pt x="22098" y="7144"/>
                      <a:pt x="7144" y="22098"/>
                      <a:pt x="7144" y="40576"/>
                    </a:cubicBezTo>
                    <a:cubicBezTo>
                      <a:pt x="7144" y="59055"/>
                      <a:pt x="22098" y="74009"/>
                      <a:pt x="40577" y="74009"/>
                    </a:cubicBezTo>
                    <a:cubicBezTo>
                      <a:pt x="59055" y="74009"/>
                      <a:pt x="74009" y="59055"/>
                      <a:pt x="74009" y="40576"/>
                    </a:cubicBezTo>
                    <a:cubicBezTo>
                      <a:pt x="74009" y="22098"/>
                      <a:pt x="59055" y="7144"/>
                      <a:pt x="40577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FAFBFC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FCFF4414-A733-9FBA-770E-D0B052D41AC7}"/>
                  </a:ext>
                </a:extLst>
              </p:cNvPr>
              <p:cNvSpPr/>
              <p:nvPr/>
            </p:nvSpPr>
            <p:spPr>
              <a:xfrm>
                <a:off x="3545291" y="3013233"/>
                <a:ext cx="161925" cy="161925"/>
              </a:xfrm>
              <a:custGeom>
                <a:avLst/>
                <a:gdLst>
                  <a:gd name="connsiteX0" fmla="*/ 85154 w 161925"/>
                  <a:gd name="connsiteY0" fmla="*/ 7144 h 161925"/>
                  <a:gd name="connsiteX1" fmla="*/ 7144 w 161925"/>
                  <a:gd name="connsiteY1" fmla="*/ 85153 h 161925"/>
                  <a:gd name="connsiteX2" fmla="*/ 85154 w 161925"/>
                  <a:gd name="connsiteY2" fmla="*/ 163163 h 161925"/>
                  <a:gd name="connsiteX3" fmla="*/ 163163 w 161925"/>
                  <a:gd name="connsiteY3" fmla="*/ 85153 h 161925"/>
                  <a:gd name="connsiteX4" fmla="*/ 85154 w 161925"/>
                  <a:gd name="connsiteY4" fmla="*/ 7144 h 161925"/>
                  <a:gd name="connsiteX5" fmla="*/ 85154 w 161925"/>
                  <a:gd name="connsiteY5" fmla="*/ 140875 h 161925"/>
                  <a:gd name="connsiteX6" fmla="*/ 29432 w 161925"/>
                  <a:gd name="connsiteY6" fmla="*/ 85153 h 161925"/>
                  <a:gd name="connsiteX7" fmla="*/ 85154 w 161925"/>
                  <a:gd name="connsiteY7" fmla="*/ 29432 h 161925"/>
                  <a:gd name="connsiteX8" fmla="*/ 140875 w 161925"/>
                  <a:gd name="connsiteY8" fmla="*/ 85153 h 161925"/>
                  <a:gd name="connsiteX9" fmla="*/ 85154 w 161925"/>
                  <a:gd name="connsiteY9" fmla="*/ 14087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1925">
                    <a:moveTo>
                      <a:pt x="85154" y="7144"/>
                    </a:moveTo>
                    <a:cubicBezTo>
                      <a:pt x="42101" y="7144"/>
                      <a:pt x="7144" y="42100"/>
                      <a:pt x="7144" y="85153"/>
                    </a:cubicBezTo>
                    <a:cubicBezTo>
                      <a:pt x="7144" y="128206"/>
                      <a:pt x="42101" y="163163"/>
                      <a:pt x="85154" y="163163"/>
                    </a:cubicBezTo>
                    <a:cubicBezTo>
                      <a:pt x="128206" y="163163"/>
                      <a:pt x="163163" y="128206"/>
                      <a:pt x="163163" y="85153"/>
                    </a:cubicBezTo>
                    <a:cubicBezTo>
                      <a:pt x="163163" y="42100"/>
                      <a:pt x="128206" y="7144"/>
                      <a:pt x="85154" y="7144"/>
                    </a:cubicBezTo>
                    <a:close/>
                    <a:moveTo>
                      <a:pt x="85154" y="140875"/>
                    </a:moveTo>
                    <a:cubicBezTo>
                      <a:pt x="54388" y="140875"/>
                      <a:pt x="29432" y="115919"/>
                      <a:pt x="29432" y="85153"/>
                    </a:cubicBezTo>
                    <a:cubicBezTo>
                      <a:pt x="29432" y="54388"/>
                      <a:pt x="54388" y="29432"/>
                      <a:pt x="85154" y="29432"/>
                    </a:cubicBezTo>
                    <a:cubicBezTo>
                      <a:pt x="115919" y="29432"/>
                      <a:pt x="140875" y="54388"/>
                      <a:pt x="140875" y="85153"/>
                    </a:cubicBezTo>
                    <a:cubicBezTo>
                      <a:pt x="140875" y="115919"/>
                      <a:pt x="115919" y="140875"/>
                      <a:pt x="85154" y="140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FAFBFC"/>
                  </a:solidFill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6DFA6BE1-B8CA-2CE9-DE0E-29D96AF24373}"/>
                  </a:ext>
                </a:extLst>
              </p:cNvPr>
              <p:cNvSpPr/>
              <p:nvPr/>
            </p:nvSpPr>
            <p:spPr>
              <a:xfrm>
                <a:off x="3433087" y="2901029"/>
                <a:ext cx="390525" cy="390525"/>
              </a:xfrm>
              <a:custGeom>
                <a:avLst/>
                <a:gdLst>
                  <a:gd name="connsiteX0" fmla="*/ 378619 w 390525"/>
                  <a:gd name="connsiteY0" fmla="*/ 164116 h 390525"/>
                  <a:gd name="connsiteX1" fmla="*/ 336042 w 390525"/>
                  <a:gd name="connsiteY1" fmla="*/ 155734 h 390525"/>
                  <a:gd name="connsiteX2" fmla="*/ 324803 w 390525"/>
                  <a:gd name="connsiteY2" fmla="*/ 128778 h 390525"/>
                  <a:gd name="connsiteX3" fmla="*/ 348520 w 390525"/>
                  <a:gd name="connsiteY3" fmla="*/ 93250 h 390525"/>
                  <a:gd name="connsiteX4" fmla="*/ 347091 w 390525"/>
                  <a:gd name="connsiteY4" fmla="*/ 79153 h 390525"/>
                  <a:gd name="connsiteX5" fmla="*/ 315563 w 390525"/>
                  <a:gd name="connsiteY5" fmla="*/ 47625 h 390525"/>
                  <a:gd name="connsiteX6" fmla="*/ 301466 w 390525"/>
                  <a:gd name="connsiteY6" fmla="*/ 46196 h 390525"/>
                  <a:gd name="connsiteX7" fmla="*/ 265938 w 390525"/>
                  <a:gd name="connsiteY7" fmla="*/ 69913 h 390525"/>
                  <a:gd name="connsiteX8" fmla="*/ 238982 w 390525"/>
                  <a:gd name="connsiteY8" fmla="*/ 58674 h 390525"/>
                  <a:gd name="connsiteX9" fmla="*/ 230600 w 390525"/>
                  <a:gd name="connsiteY9" fmla="*/ 16097 h 390525"/>
                  <a:gd name="connsiteX10" fmla="*/ 219646 w 390525"/>
                  <a:gd name="connsiteY10" fmla="*/ 7144 h 390525"/>
                  <a:gd name="connsiteX11" fmla="*/ 175070 w 390525"/>
                  <a:gd name="connsiteY11" fmla="*/ 7144 h 390525"/>
                  <a:gd name="connsiteX12" fmla="*/ 164116 w 390525"/>
                  <a:gd name="connsiteY12" fmla="*/ 16097 h 390525"/>
                  <a:gd name="connsiteX13" fmla="*/ 155734 w 390525"/>
                  <a:gd name="connsiteY13" fmla="*/ 58674 h 390525"/>
                  <a:gd name="connsiteX14" fmla="*/ 128778 w 390525"/>
                  <a:gd name="connsiteY14" fmla="*/ 69913 h 390525"/>
                  <a:gd name="connsiteX15" fmla="*/ 93250 w 390525"/>
                  <a:gd name="connsiteY15" fmla="*/ 46196 h 390525"/>
                  <a:gd name="connsiteX16" fmla="*/ 79153 w 390525"/>
                  <a:gd name="connsiteY16" fmla="*/ 47625 h 390525"/>
                  <a:gd name="connsiteX17" fmla="*/ 47625 w 390525"/>
                  <a:gd name="connsiteY17" fmla="*/ 79153 h 390525"/>
                  <a:gd name="connsiteX18" fmla="*/ 46196 w 390525"/>
                  <a:gd name="connsiteY18" fmla="*/ 93250 h 390525"/>
                  <a:gd name="connsiteX19" fmla="*/ 69913 w 390525"/>
                  <a:gd name="connsiteY19" fmla="*/ 128778 h 390525"/>
                  <a:gd name="connsiteX20" fmla="*/ 58674 w 390525"/>
                  <a:gd name="connsiteY20" fmla="*/ 155734 h 390525"/>
                  <a:gd name="connsiteX21" fmla="*/ 16097 w 390525"/>
                  <a:gd name="connsiteY21" fmla="*/ 164116 h 390525"/>
                  <a:gd name="connsiteX22" fmla="*/ 7144 w 390525"/>
                  <a:gd name="connsiteY22" fmla="*/ 175069 h 390525"/>
                  <a:gd name="connsiteX23" fmla="*/ 7144 w 390525"/>
                  <a:gd name="connsiteY23" fmla="*/ 219646 h 390525"/>
                  <a:gd name="connsiteX24" fmla="*/ 16097 w 390525"/>
                  <a:gd name="connsiteY24" fmla="*/ 230600 h 390525"/>
                  <a:gd name="connsiteX25" fmla="*/ 58674 w 390525"/>
                  <a:gd name="connsiteY25" fmla="*/ 238982 h 390525"/>
                  <a:gd name="connsiteX26" fmla="*/ 69913 w 390525"/>
                  <a:gd name="connsiteY26" fmla="*/ 265938 h 390525"/>
                  <a:gd name="connsiteX27" fmla="*/ 46196 w 390525"/>
                  <a:gd name="connsiteY27" fmla="*/ 301466 h 390525"/>
                  <a:gd name="connsiteX28" fmla="*/ 47625 w 390525"/>
                  <a:gd name="connsiteY28" fmla="*/ 315563 h 390525"/>
                  <a:gd name="connsiteX29" fmla="*/ 79153 w 390525"/>
                  <a:gd name="connsiteY29" fmla="*/ 347091 h 390525"/>
                  <a:gd name="connsiteX30" fmla="*/ 93250 w 390525"/>
                  <a:gd name="connsiteY30" fmla="*/ 348520 h 390525"/>
                  <a:gd name="connsiteX31" fmla="*/ 128778 w 390525"/>
                  <a:gd name="connsiteY31" fmla="*/ 324802 h 390525"/>
                  <a:gd name="connsiteX32" fmla="*/ 155734 w 390525"/>
                  <a:gd name="connsiteY32" fmla="*/ 336042 h 390525"/>
                  <a:gd name="connsiteX33" fmla="*/ 164116 w 390525"/>
                  <a:gd name="connsiteY33" fmla="*/ 378619 h 390525"/>
                  <a:gd name="connsiteX34" fmla="*/ 175070 w 390525"/>
                  <a:gd name="connsiteY34" fmla="*/ 387572 h 390525"/>
                  <a:gd name="connsiteX35" fmla="*/ 219646 w 390525"/>
                  <a:gd name="connsiteY35" fmla="*/ 387572 h 390525"/>
                  <a:gd name="connsiteX36" fmla="*/ 230600 w 390525"/>
                  <a:gd name="connsiteY36" fmla="*/ 378619 h 390525"/>
                  <a:gd name="connsiteX37" fmla="*/ 238982 w 390525"/>
                  <a:gd name="connsiteY37" fmla="*/ 336042 h 390525"/>
                  <a:gd name="connsiteX38" fmla="*/ 265938 w 390525"/>
                  <a:gd name="connsiteY38" fmla="*/ 324802 h 390525"/>
                  <a:gd name="connsiteX39" fmla="*/ 301466 w 390525"/>
                  <a:gd name="connsiteY39" fmla="*/ 348520 h 390525"/>
                  <a:gd name="connsiteX40" fmla="*/ 315563 w 390525"/>
                  <a:gd name="connsiteY40" fmla="*/ 347091 h 390525"/>
                  <a:gd name="connsiteX41" fmla="*/ 347091 w 390525"/>
                  <a:gd name="connsiteY41" fmla="*/ 315563 h 390525"/>
                  <a:gd name="connsiteX42" fmla="*/ 348520 w 390525"/>
                  <a:gd name="connsiteY42" fmla="*/ 301466 h 390525"/>
                  <a:gd name="connsiteX43" fmla="*/ 324803 w 390525"/>
                  <a:gd name="connsiteY43" fmla="*/ 265938 h 390525"/>
                  <a:gd name="connsiteX44" fmla="*/ 336042 w 390525"/>
                  <a:gd name="connsiteY44" fmla="*/ 238982 h 390525"/>
                  <a:gd name="connsiteX45" fmla="*/ 378619 w 390525"/>
                  <a:gd name="connsiteY45" fmla="*/ 230600 h 390525"/>
                  <a:gd name="connsiteX46" fmla="*/ 387572 w 390525"/>
                  <a:gd name="connsiteY46" fmla="*/ 219646 h 390525"/>
                  <a:gd name="connsiteX47" fmla="*/ 387572 w 390525"/>
                  <a:gd name="connsiteY47" fmla="*/ 175069 h 390525"/>
                  <a:gd name="connsiteX48" fmla="*/ 378619 w 390525"/>
                  <a:gd name="connsiteY48" fmla="*/ 164116 h 390525"/>
                  <a:gd name="connsiteX49" fmla="*/ 197358 w 390525"/>
                  <a:gd name="connsiteY49" fmla="*/ 297656 h 390525"/>
                  <a:gd name="connsiteX50" fmla="*/ 97060 w 390525"/>
                  <a:gd name="connsiteY50" fmla="*/ 197358 h 390525"/>
                  <a:gd name="connsiteX51" fmla="*/ 197358 w 390525"/>
                  <a:gd name="connsiteY51" fmla="*/ 97060 h 390525"/>
                  <a:gd name="connsiteX52" fmla="*/ 297656 w 390525"/>
                  <a:gd name="connsiteY52" fmla="*/ 197358 h 390525"/>
                  <a:gd name="connsiteX53" fmla="*/ 197358 w 390525"/>
                  <a:gd name="connsiteY53" fmla="*/ 297656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390525" h="390525">
                    <a:moveTo>
                      <a:pt x="378619" y="164116"/>
                    </a:moveTo>
                    <a:lnTo>
                      <a:pt x="336042" y="155734"/>
                    </a:lnTo>
                    <a:cubicBezTo>
                      <a:pt x="333185" y="146304"/>
                      <a:pt x="329470" y="137255"/>
                      <a:pt x="324803" y="128778"/>
                    </a:cubicBezTo>
                    <a:lnTo>
                      <a:pt x="348520" y="93250"/>
                    </a:lnTo>
                    <a:cubicBezTo>
                      <a:pt x="351472" y="88868"/>
                      <a:pt x="350901" y="82963"/>
                      <a:pt x="347091" y="79153"/>
                    </a:cubicBezTo>
                    <a:lnTo>
                      <a:pt x="315563" y="47625"/>
                    </a:lnTo>
                    <a:cubicBezTo>
                      <a:pt x="311753" y="43910"/>
                      <a:pt x="305943" y="43243"/>
                      <a:pt x="301466" y="46196"/>
                    </a:cubicBezTo>
                    <a:lnTo>
                      <a:pt x="265938" y="69913"/>
                    </a:lnTo>
                    <a:cubicBezTo>
                      <a:pt x="257365" y="65246"/>
                      <a:pt x="248317" y="61531"/>
                      <a:pt x="238982" y="58674"/>
                    </a:cubicBezTo>
                    <a:lnTo>
                      <a:pt x="230600" y="16097"/>
                    </a:lnTo>
                    <a:cubicBezTo>
                      <a:pt x="229553" y="10858"/>
                      <a:pt x="224980" y="7144"/>
                      <a:pt x="219646" y="7144"/>
                    </a:cubicBezTo>
                    <a:lnTo>
                      <a:pt x="175070" y="7144"/>
                    </a:lnTo>
                    <a:cubicBezTo>
                      <a:pt x="169736" y="7144"/>
                      <a:pt x="165163" y="10858"/>
                      <a:pt x="164116" y="16097"/>
                    </a:cubicBezTo>
                    <a:lnTo>
                      <a:pt x="155734" y="58674"/>
                    </a:lnTo>
                    <a:cubicBezTo>
                      <a:pt x="146399" y="61436"/>
                      <a:pt x="137351" y="65246"/>
                      <a:pt x="128778" y="69913"/>
                    </a:cubicBezTo>
                    <a:lnTo>
                      <a:pt x="93250" y="46196"/>
                    </a:lnTo>
                    <a:cubicBezTo>
                      <a:pt x="88773" y="43243"/>
                      <a:pt x="82963" y="43815"/>
                      <a:pt x="79153" y="47625"/>
                    </a:cubicBezTo>
                    <a:lnTo>
                      <a:pt x="47625" y="79153"/>
                    </a:lnTo>
                    <a:cubicBezTo>
                      <a:pt x="43815" y="82867"/>
                      <a:pt x="43339" y="88773"/>
                      <a:pt x="46196" y="93250"/>
                    </a:cubicBezTo>
                    <a:lnTo>
                      <a:pt x="69913" y="128778"/>
                    </a:lnTo>
                    <a:cubicBezTo>
                      <a:pt x="65246" y="137350"/>
                      <a:pt x="61531" y="146399"/>
                      <a:pt x="58674" y="155734"/>
                    </a:cubicBezTo>
                    <a:lnTo>
                      <a:pt x="16097" y="164116"/>
                    </a:lnTo>
                    <a:cubicBezTo>
                      <a:pt x="10859" y="165163"/>
                      <a:pt x="7144" y="169735"/>
                      <a:pt x="7144" y="175069"/>
                    </a:cubicBezTo>
                    <a:lnTo>
                      <a:pt x="7144" y="219646"/>
                    </a:lnTo>
                    <a:cubicBezTo>
                      <a:pt x="7144" y="224980"/>
                      <a:pt x="10859" y="229552"/>
                      <a:pt x="16097" y="230600"/>
                    </a:cubicBezTo>
                    <a:lnTo>
                      <a:pt x="58674" y="238982"/>
                    </a:lnTo>
                    <a:cubicBezTo>
                      <a:pt x="61531" y="248317"/>
                      <a:pt x="65246" y="257365"/>
                      <a:pt x="69913" y="265938"/>
                    </a:cubicBezTo>
                    <a:lnTo>
                      <a:pt x="46196" y="301466"/>
                    </a:lnTo>
                    <a:cubicBezTo>
                      <a:pt x="43244" y="305848"/>
                      <a:pt x="43815" y="311753"/>
                      <a:pt x="47625" y="315563"/>
                    </a:cubicBezTo>
                    <a:lnTo>
                      <a:pt x="79153" y="347091"/>
                    </a:lnTo>
                    <a:cubicBezTo>
                      <a:pt x="82963" y="350806"/>
                      <a:pt x="88773" y="351472"/>
                      <a:pt x="93250" y="348520"/>
                    </a:cubicBezTo>
                    <a:lnTo>
                      <a:pt x="128778" y="324802"/>
                    </a:lnTo>
                    <a:cubicBezTo>
                      <a:pt x="137351" y="329470"/>
                      <a:pt x="146399" y="333184"/>
                      <a:pt x="155734" y="336042"/>
                    </a:cubicBezTo>
                    <a:lnTo>
                      <a:pt x="164116" y="378619"/>
                    </a:lnTo>
                    <a:cubicBezTo>
                      <a:pt x="165163" y="383857"/>
                      <a:pt x="169736" y="387572"/>
                      <a:pt x="175070" y="387572"/>
                    </a:cubicBezTo>
                    <a:lnTo>
                      <a:pt x="219646" y="387572"/>
                    </a:lnTo>
                    <a:cubicBezTo>
                      <a:pt x="224980" y="387572"/>
                      <a:pt x="229553" y="383857"/>
                      <a:pt x="230600" y="378619"/>
                    </a:cubicBezTo>
                    <a:lnTo>
                      <a:pt x="238982" y="336042"/>
                    </a:lnTo>
                    <a:cubicBezTo>
                      <a:pt x="248317" y="333280"/>
                      <a:pt x="257365" y="329470"/>
                      <a:pt x="265938" y="324802"/>
                    </a:cubicBezTo>
                    <a:lnTo>
                      <a:pt x="301466" y="348520"/>
                    </a:lnTo>
                    <a:cubicBezTo>
                      <a:pt x="305943" y="351472"/>
                      <a:pt x="311753" y="350901"/>
                      <a:pt x="315563" y="347091"/>
                    </a:cubicBezTo>
                    <a:lnTo>
                      <a:pt x="347091" y="315563"/>
                    </a:lnTo>
                    <a:cubicBezTo>
                      <a:pt x="350901" y="311848"/>
                      <a:pt x="351377" y="305943"/>
                      <a:pt x="348520" y="301466"/>
                    </a:cubicBezTo>
                    <a:lnTo>
                      <a:pt x="324803" y="265938"/>
                    </a:lnTo>
                    <a:cubicBezTo>
                      <a:pt x="329470" y="257365"/>
                      <a:pt x="333185" y="248317"/>
                      <a:pt x="336042" y="238982"/>
                    </a:cubicBezTo>
                    <a:lnTo>
                      <a:pt x="378619" y="230600"/>
                    </a:lnTo>
                    <a:cubicBezTo>
                      <a:pt x="383857" y="229552"/>
                      <a:pt x="387572" y="224980"/>
                      <a:pt x="387572" y="219646"/>
                    </a:cubicBezTo>
                    <a:lnTo>
                      <a:pt x="387572" y="175069"/>
                    </a:lnTo>
                    <a:cubicBezTo>
                      <a:pt x="387668" y="169735"/>
                      <a:pt x="383857" y="165163"/>
                      <a:pt x="378619" y="164116"/>
                    </a:cubicBezTo>
                    <a:close/>
                    <a:moveTo>
                      <a:pt x="197358" y="297656"/>
                    </a:moveTo>
                    <a:cubicBezTo>
                      <a:pt x="142018" y="297656"/>
                      <a:pt x="97060" y="252698"/>
                      <a:pt x="97060" y="197358"/>
                    </a:cubicBezTo>
                    <a:cubicBezTo>
                      <a:pt x="97060" y="142018"/>
                      <a:pt x="142018" y="97060"/>
                      <a:pt x="197358" y="97060"/>
                    </a:cubicBezTo>
                    <a:cubicBezTo>
                      <a:pt x="252698" y="97060"/>
                      <a:pt x="297656" y="142018"/>
                      <a:pt x="297656" y="197358"/>
                    </a:cubicBezTo>
                    <a:cubicBezTo>
                      <a:pt x="297656" y="252698"/>
                      <a:pt x="252698" y="297656"/>
                      <a:pt x="197358" y="2976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FAFBFC"/>
                  </a:solidFill>
                </a:endParaRPr>
              </a:p>
            </p:txBody>
          </p:sp>
        </p:grpSp>
        <p:pic>
          <p:nvPicPr>
            <p:cNvPr id="42" name="그림 41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7047BD3-32A9-AF68-237E-9B8E35140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718" y="6309833"/>
              <a:ext cx="220252" cy="22025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7CB325D-29A1-00F8-EBB9-5549241FE654}"/>
                </a:ext>
              </a:extLst>
            </p:cNvPr>
            <p:cNvSpPr txBox="1"/>
            <p:nvPr/>
          </p:nvSpPr>
          <p:spPr>
            <a:xfrm>
              <a:off x="802748" y="5485932"/>
              <a:ext cx="2729369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pPr marL="228600" indent="-228600">
                <a:buAutoNum type="arabicPeriod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Stale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억제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	 : </a:t>
              </a:r>
            </a:p>
            <a:p>
              <a:pPr marL="228600" indent="-228600">
                <a:buAutoNum type="arabicPeriod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Empty drag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강력 </a:t>
              </a:r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패널티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	 : </a:t>
              </a:r>
            </a:p>
            <a:p>
              <a:pPr marL="228600" indent="-228600">
                <a:buAutoNum type="arabicPeriod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Empty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명시적 제외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	 :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5C3F43-EC8F-AFB9-E379-7B2C6FD80EB5}"/>
                </a:ext>
              </a:extLst>
            </p:cNvPr>
            <p:cNvSpPr txBox="1"/>
            <p:nvPr/>
          </p:nvSpPr>
          <p:spPr>
            <a:xfrm>
              <a:off x="2939102" y="5496466"/>
              <a:ext cx="7749044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선택했던 사각형은 다시 선택하지 않도록 하여 의미 없는 반복 드래그 감소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비어있는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영역을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드래그할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-20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reward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부여하여 해당 행동 억제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에이전트의 행동 후보군에서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비어있는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셀을 포함하는 모든 직사각형을 사전에 제거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4ACFEF-631B-C2C4-4E3D-BC9D32CF592C}"/>
                </a:ext>
              </a:extLst>
            </p:cNvPr>
            <p:cNvSpPr txBox="1"/>
            <p:nvPr/>
          </p:nvSpPr>
          <p:spPr>
            <a:xfrm>
              <a:off x="1427877" y="6333611"/>
              <a:ext cx="48161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Live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Play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에서는 여전히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stable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문제 지속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DA6BA3-4840-3675-A5D0-D2F15BDA1FD2}"/>
              </a:ext>
            </a:extLst>
          </p:cNvPr>
          <p:cNvGrpSpPr/>
          <p:nvPr/>
        </p:nvGrpSpPr>
        <p:grpSpPr>
          <a:xfrm>
            <a:off x="478494" y="4429547"/>
            <a:ext cx="5118911" cy="602176"/>
            <a:chOff x="478494" y="4485234"/>
            <a:chExt cx="5118911" cy="60217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9CEC3E-8B9E-E11F-CCE0-F1EBDAA01E16}"/>
                </a:ext>
              </a:extLst>
            </p:cNvPr>
            <p:cNvSpPr txBox="1"/>
            <p:nvPr/>
          </p:nvSpPr>
          <p:spPr>
            <a:xfrm>
              <a:off x="781236" y="4810411"/>
              <a:ext cx="48161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사라진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0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포함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rect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반복 선택하는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Stable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문제의 지속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3418C0-B69E-ED55-F180-74A7AE30AAD9}"/>
                </a:ext>
              </a:extLst>
            </p:cNvPr>
            <p:cNvSpPr/>
            <p:nvPr/>
          </p:nvSpPr>
          <p:spPr>
            <a:xfrm>
              <a:off x="478494" y="4485234"/>
              <a:ext cx="2651568" cy="30777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</a:rPr>
                <a:t>Stable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</a:rPr>
                <a:t>Rect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</a:rPr>
                <a:t>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</a:rPr>
                <a:t>문제 완화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0C26C6-C6E6-E32A-4F1A-A41D1EF96886}"/>
              </a:ext>
            </a:extLst>
          </p:cNvPr>
          <p:cNvSpPr txBox="1"/>
          <p:nvPr/>
        </p:nvSpPr>
        <p:spPr>
          <a:xfrm>
            <a:off x="1272397" y="357387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Arial" panose="020B0604020202020204" pitchFamily="34" charset="0"/>
              </a:rPr>
              <a:t>Experimental Results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95A498-9007-4336-FE90-E226E996613F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AE116D-E612-6753-2669-713EEFBCB82A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E0234E-4CDD-9BAF-826F-C34E1D090A01}"/>
              </a:ext>
            </a:extLst>
          </p:cNvPr>
          <p:cNvSpPr txBox="1">
            <a:spLocks/>
          </p:cNvSpPr>
          <p:nvPr/>
        </p:nvSpPr>
        <p:spPr>
          <a:xfrm>
            <a:off x="10551090" y="5514078"/>
            <a:ext cx="13615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/>
              </a:rPr>
              <a:t>Second Trial 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/>
              </a:rPr>
              <a:t>Play Video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2" name="Picture 8" descr="Youtube ">
            <a:hlinkClick r:id="rId4"/>
            <a:extLst>
              <a:ext uri="{FF2B5EF4-FFF2-40B4-BE49-F238E27FC236}">
                <a16:creationId xmlns:a16="http://schemas.microsoft.com/office/drawing/2014/main" id="{FE00E87C-9E17-086B-A151-881B4CC33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724" y="5503409"/>
            <a:ext cx="550353" cy="5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35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C534F-1B32-9602-6C93-56B3E6096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65D576-7288-642A-85B4-25A95B912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026" y="1962970"/>
            <a:ext cx="6175550" cy="308777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487FD11-7775-DF5F-896D-E7D9B6CA09B6}"/>
              </a:ext>
            </a:extLst>
          </p:cNvPr>
          <p:cNvSpPr txBox="1"/>
          <p:nvPr/>
        </p:nvSpPr>
        <p:spPr>
          <a:xfrm>
            <a:off x="1272397" y="726719"/>
            <a:ext cx="1054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Third Trial: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환경 규칙 정합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+ PER +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rect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필터링 정책 통합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ACBF7-5092-DDED-7BFC-839209145361}"/>
              </a:ext>
            </a:extLst>
          </p:cNvPr>
          <p:cNvSpPr txBox="1"/>
          <p:nvPr/>
        </p:nvSpPr>
        <p:spPr>
          <a:xfrm>
            <a:off x="7462025" y="1634905"/>
            <a:ext cx="3888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Third: Episode – Reward Graph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Segoe UI Black" panose="020B0A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2190F-A03C-6552-C52E-FA010F93CF0A}"/>
              </a:ext>
            </a:extLst>
          </p:cNvPr>
          <p:cNvSpPr txBox="1"/>
          <p:nvPr/>
        </p:nvSpPr>
        <p:spPr>
          <a:xfrm>
            <a:off x="422984" y="1325308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Improvement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6B7D25-81A2-D88C-D12B-596030888C99}"/>
              </a:ext>
            </a:extLst>
          </p:cNvPr>
          <p:cNvSpPr txBox="1"/>
          <p:nvPr/>
        </p:nvSpPr>
        <p:spPr>
          <a:xfrm>
            <a:off x="1163626" y="2182040"/>
            <a:ext cx="46933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되는 경우 해당 영역을 실제 게임과 동일하게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제거하도록 환경 규칙을 수정하여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환경과 실 게임 간의 동작 불일치 문제를 해결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00C8214-B3D8-497C-EF63-96E939BC6E2E}"/>
              </a:ext>
            </a:extLst>
          </p:cNvPr>
          <p:cNvSpPr/>
          <p:nvPr/>
        </p:nvSpPr>
        <p:spPr>
          <a:xfrm>
            <a:off x="441106" y="1891360"/>
            <a:ext cx="422614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rPr>
              <a:t>환경 규칙 정합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ECF0F3"/>
              </a:highligh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0302C3-6E99-CC26-B31F-8E4ECD8B7A8B}"/>
              </a:ext>
            </a:extLst>
          </p:cNvPr>
          <p:cNvSpPr/>
          <p:nvPr/>
        </p:nvSpPr>
        <p:spPr>
          <a:xfrm>
            <a:off x="457385" y="3219068"/>
            <a:ext cx="420986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rPr>
              <a:t>Prioritized Experience Replay (PER)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EA4215-7560-E031-A9FB-F2659FB912F4}"/>
              </a:ext>
            </a:extLst>
          </p:cNvPr>
          <p:cNvSpPr txBox="1"/>
          <p:nvPr/>
        </p:nvSpPr>
        <p:spPr>
          <a:xfrm>
            <a:off x="723921" y="2179283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목적</a:t>
            </a:r>
            <a:r>
              <a:rPr lang="en-US" altLang="ko-KR" sz="1200" b="1" dirty="0"/>
              <a:t>: </a:t>
            </a:r>
            <a:endParaRPr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2F40CD-02E4-D0D4-E06C-AA5469A6ACDA}"/>
              </a:ext>
            </a:extLst>
          </p:cNvPr>
          <p:cNvSpPr txBox="1"/>
          <p:nvPr/>
        </p:nvSpPr>
        <p:spPr>
          <a:xfrm>
            <a:off x="1163626" y="2627924"/>
            <a:ext cx="46933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reward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실제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Live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 결과가 동일한 규칙 기반으로 동작하게 되어 정책 신뢰도 및 안정성 향상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C50E62-227E-594C-5568-772446E0107A}"/>
              </a:ext>
            </a:extLst>
          </p:cNvPr>
          <p:cNvSpPr txBox="1"/>
          <p:nvPr/>
        </p:nvSpPr>
        <p:spPr>
          <a:xfrm>
            <a:off x="723921" y="2607582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결과</a:t>
            </a:r>
            <a:r>
              <a:rPr lang="en-US" altLang="ko-KR" sz="1200" b="1" dirty="0"/>
              <a:t>: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2A8956-0290-F0B4-288C-F8B352A47AFF}"/>
              </a:ext>
            </a:extLst>
          </p:cNvPr>
          <p:cNvSpPr txBox="1"/>
          <p:nvPr/>
        </p:nvSpPr>
        <p:spPr>
          <a:xfrm>
            <a:off x="1171441" y="3535090"/>
            <a:ext cx="48161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성공 여부에 따라 발생하는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TD-error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차이를 학습 샘플링에 반영하여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드물게 나타나는 성공 경험을 학습 과정에서 더 강하게 반영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E886FF-288A-093E-66EE-439A744CC40B}"/>
              </a:ext>
            </a:extLst>
          </p:cNvPr>
          <p:cNvSpPr txBox="1"/>
          <p:nvPr/>
        </p:nvSpPr>
        <p:spPr>
          <a:xfrm>
            <a:off x="731736" y="3530670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목적</a:t>
            </a:r>
            <a:r>
              <a:rPr lang="en-US" altLang="ko-KR" sz="1200" b="1" dirty="0"/>
              <a:t>: 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DA4D0C-2C5B-5795-DC81-25DDB845C21F}"/>
              </a:ext>
            </a:extLst>
          </p:cNvPr>
          <p:cNvSpPr txBox="1"/>
          <p:nvPr/>
        </p:nvSpPr>
        <p:spPr>
          <a:xfrm>
            <a:off x="1171441" y="3993978"/>
            <a:ext cx="48161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적용으로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TD-error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큰 샘플의 비중은 증가했으나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희소한 성공 구조로 인해 전체적인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수렴성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향상은 제한적이었음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8CD6AB-7B0A-4140-5BC8-A1B1B25BD577}"/>
              </a:ext>
            </a:extLst>
          </p:cNvPr>
          <p:cNvSpPr txBox="1"/>
          <p:nvPr/>
        </p:nvSpPr>
        <p:spPr>
          <a:xfrm>
            <a:off x="731736" y="3967762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결과</a:t>
            </a:r>
            <a:r>
              <a:rPr lang="en-US" altLang="ko-KR" sz="1200" b="1" dirty="0"/>
              <a:t>:</a:t>
            </a:r>
            <a:endParaRPr lang="ko-KR" altLang="en-US" sz="1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898043-E568-8C4F-04A3-6142777E3DBA}"/>
              </a:ext>
            </a:extLst>
          </p:cNvPr>
          <p:cNvSpPr/>
          <p:nvPr/>
        </p:nvSpPr>
        <p:spPr>
          <a:xfrm>
            <a:off x="457385" y="4602733"/>
            <a:ext cx="420986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rPr>
              <a:t>Live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rPr>
              <a:t>Policy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rPr>
              <a:t>Rect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rPr>
              <a:t> 필터링 정책 고도화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ECF0F3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61F9F-693A-839A-7DFD-E84AC9615076}"/>
              </a:ext>
            </a:extLst>
          </p:cNvPr>
          <p:cNvSpPr txBox="1"/>
          <p:nvPr/>
        </p:nvSpPr>
        <p:spPr>
          <a:xfrm>
            <a:off x="739974" y="4964137"/>
            <a:ext cx="316125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228600" indent="-228600"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Stale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제거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    : </a:t>
            </a:r>
          </a:p>
          <a:p>
            <a:pPr marL="228600" indent="-228600"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Empty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캐싱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    : </a:t>
            </a:r>
          </a:p>
          <a:p>
            <a:pPr marL="228600" indent="-228600"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Cleared cell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포함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제거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</a:t>
            </a:r>
          </a:p>
          <a:p>
            <a:pPr marL="228600" indent="-228600"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포함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필터링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   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89566-72B3-ADD5-0DCA-C67A6F9F8A2E}"/>
              </a:ext>
            </a:extLst>
          </p:cNvPr>
          <p:cNvSpPr txBox="1"/>
          <p:nvPr/>
        </p:nvSpPr>
        <p:spPr>
          <a:xfrm>
            <a:off x="2876328" y="4974671"/>
            <a:ext cx="774904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 변화 없는 사각형 반복 선택 방지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완전히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비어 있는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재선택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방지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 제거된 칸 포함 행동 차단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잘못된 인식 기반 드래그 사전 차단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14BC67-B5FD-2556-EB28-65790BEDC0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18" y="5907839"/>
            <a:ext cx="220252" cy="2202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8DEA41-E5EA-6138-EEEC-282799ED7147}"/>
              </a:ext>
            </a:extLst>
          </p:cNvPr>
          <p:cNvSpPr txBox="1"/>
          <p:nvPr/>
        </p:nvSpPr>
        <p:spPr>
          <a:xfrm>
            <a:off x="1427877" y="5931617"/>
            <a:ext cx="946872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의미 있는 사각형만 선택하도록 </a:t>
            </a:r>
            <a:r>
              <a:rPr lang="en-US" altLang="ko-KR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Action Space</a:t>
            </a:r>
            <a:r>
              <a: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실시간으로 축소하여</a:t>
            </a:r>
            <a:r>
              <a:rPr lang="en-US" altLang="ko-KR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실전 안정성 중심 개선</a:t>
            </a:r>
            <a:endParaRPr lang="en-US" altLang="ko-KR" sz="1200" u="sng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20CA9F-33CA-C022-8D17-4B9A1F26CE4F}"/>
              </a:ext>
            </a:extLst>
          </p:cNvPr>
          <p:cNvSpPr txBox="1"/>
          <p:nvPr/>
        </p:nvSpPr>
        <p:spPr>
          <a:xfrm>
            <a:off x="1272397" y="357387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Arial" panose="020B0604020202020204" pitchFamily="34" charset="0"/>
              </a:rPr>
              <a:t>Experimental Results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039DB-9C2A-F3C1-D5A8-4F7FFE1379FF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C1103F-59ED-9A49-0EBE-E472A9E2ED73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544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D3E96-2049-1E40-D91D-66278A6A1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5232E200-3AE1-61F0-0A5D-2D333EA72F38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cs typeface="Arial" panose="020B0604020202020204" pitchFamily="34" charset="0"/>
              </a:rPr>
              <a:t>Result Summery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CA428-5D65-45CD-98E9-70AF05E0C346}"/>
              </a:ext>
            </a:extLst>
          </p:cNvPr>
          <p:cNvSpPr txBox="1"/>
          <p:nvPr/>
        </p:nvSpPr>
        <p:spPr>
          <a:xfrm>
            <a:off x="689201" y="1717166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Result Summery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5AAA22-78AA-B443-DD92-1F419E68EC14}"/>
              </a:ext>
            </a:extLst>
          </p:cNvPr>
          <p:cNvSpPr/>
          <p:nvPr/>
        </p:nvSpPr>
        <p:spPr>
          <a:xfrm>
            <a:off x="689201" y="2306238"/>
            <a:ext cx="4898799" cy="2031325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환경 정합 이전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학습 불안정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성능 변동 심함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Double DQN +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보상 개선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학습 안정화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PER: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성공 경험 학습 빈도 제한적 증가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Policy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개선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실시간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자동 플레이 안정성 확보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           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실질적 성능 향상에 가장 큰 영향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10BAC16-C606-3753-965E-5232242EDC48}"/>
              </a:ext>
            </a:extLst>
          </p:cNvPr>
          <p:cNvGrpSpPr/>
          <p:nvPr/>
        </p:nvGrpSpPr>
        <p:grpSpPr>
          <a:xfrm>
            <a:off x="476476" y="4647220"/>
            <a:ext cx="5032149" cy="1248100"/>
            <a:chOff x="482826" y="4637695"/>
            <a:chExt cx="5032149" cy="12481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499DB5C-422C-456E-A4A9-A22FF612D298}"/>
                </a:ext>
              </a:extLst>
            </p:cNvPr>
            <p:cNvSpPr/>
            <p:nvPr/>
          </p:nvSpPr>
          <p:spPr>
            <a:xfrm>
              <a:off x="482826" y="5362575"/>
              <a:ext cx="5032149" cy="523220"/>
            </a:xfrm>
            <a:prstGeom prst="roundRect">
              <a:avLst/>
            </a:prstGeom>
            <a:noFill/>
            <a:ln w="38100" cap="flat">
              <a:solidFill>
                <a:srgbClr val="EFB7B7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9" name="그림 8" descr="Right arrow ">
              <a:extLst>
                <a:ext uri="{FF2B5EF4-FFF2-40B4-BE49-F238E27FC236}">
                  <a16:creationId xmlns:a16="http://schemas.microsoft.com/office/drawing/2014/main" id="{351F1AA6-4EA5-0200-BCFA-E35EF18D0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5400000">
              <a:off x="2771181" y="4637695"/>
              <a:ext cx="455437" cy="45543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4381C2-2F69-9622-4928-28E1AA7ADF42}"/>
                </a:ext>
              </a:extLst>
            </p:cNvPr>
            <p:cNvSpPr txBox="1"/>
            <p:nvPr/>
          </p:nvSpPr>
          <p:spPr>
            <a:xfrm>
              <a:off x="606651" y="5464433"/>
              <a:ext cx="476544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안정적인 자동 플레이가 가능한 수준의 정책 확보</a:t>
              </a:r>
              <a:endParaRPr lang="ko-KR" altLang="en-US" sz="16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1E534C-354C-1101-659C-5E94E9416147}"/>
              </a:ext>
            </a:extLst>
          </p:cNvPr>
          <p:cNvSpPr txBox="1"/>
          <p:nvPr/>
        </p:nvSpPr>
        <p:spPr>
          <a:xfrm>
            <a:off x="1272397" y="357387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Arial" panose="020B0604020202020204" pitchFamily="34" charset="0"/>
              </a:rPr>
              <a:t>Experimental Results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EF279B-EC3A-1C73-F4A5-F4C5424A13AF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6C47C4-9470-06C8-EA3E-79A1994A1DFA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7" name="온라인 미디어 16" title="Reinforcement-Applegame perfect play">
            <a:hlinkClick r:id="" action="ppaction://media"/>
            <a:extLst>
              <a:ext uri="{FF2B5EF4-FFF2-40B4-BE49-F238E27FC236}">
                <a16:creationId xmlns:a16="http://schemas.microsoft.com/office/drawing/2014/main" id="{F2C7698E-0E0B-E02C-560C-4C36D6FA6F3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248400" y="2449113"/>
            <a:ext cx="5724525" cy="32343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0D9DC2-FCD2-7DA0-5400-62A1E0143554}"/>
              </a:ext>
            </a:extLst>
          </p:cNvPr>
          <p:cNvSpPr txBox="1"/>
          <p:nvPr/>
        </p:nvSpPr>
        <p:spPr>
          <a:xfrm>
            <a:off x="6248400" y="1717166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Test Video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8" descr="Youtube ">
            <a:hlinkClick r:id="rId5"/>
            <a:extLst>
              <a:ext uri="{FF2B5EF4-FFF2-40B4-BE49-F238E27FC236}">
                <a16:creationId xmlns:a16="http://schemas.microsoft.com/office/drawing/2014/main" id="{9AB6012F-A0A0-B174-5BFA-F4C1A3830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95" y="1717166"/>
            <a:ext cx="458502" cy="45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B359D1F-55CF-A891-5F00-18F7F17E9DF2}"/>
              </a:ext>
            </a:extLst>
          </p:cNvPr>
          <p:cNvCxnSpPr>
            <a:cxnSpLocks/>
          </p:cNvCxnSpPr>
          <p:nvPr/>
        </p:nvCxnSpPr>
        <p:spPr>
          <a:xfrm>
            <a:off x="6000750" y="1800225"/>
            <a:ext cx="0" cy="453656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74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81710-D419-7AFD-26E0-440AE7C0A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EC1283-0935-C386-D3BF-89F73A5A571D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F6EBC4-613D-BA30-0434-5CF19D864EB3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D48B11-26DC-8B6C-A809-746CBEFB89FF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cs typeface="Arial" panose="020B0604020202020204" pitchFamily="34" charset="0"/>
              </a:rPr>
              <a:t>Limitation &amp; Conclusion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B3E509-6FAE-1AA3-A2F7-ADB3047FAB9A}"/>
              </a:ext>
            </a:extLst>
          </p:cNvPr>
          <p:cNvGrpSpPr/>
          <p:nvPr/>
        </p:nvGrpSpPr>
        <p:grpSpPr>
          <a:xfrm>
            <a:off x="1720966" y="1454847"/>
            <a:ext cx="5219366" cy="2955613"/>
            <a:chOff x="1009766" y="1543747"/>
            <a:chExt cx="5219366" cy="295561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BBEFF0E-D5F8-FE28-EE91-5CABB7DF8667}"/>
                </a:ext>
              </a:extLst>
            </p:cNvPr>
            <p:cNvSpPr/>
            <p:nvPr/>
          </p:nvSpPr>
          <p:spPr>
            <a:xfrm>
              <a:off x="1009766" y="1980419"/>
              <a:ext cx="4898799" cy="456022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거대한 행동 공간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(8,000+)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9638C4-7636-0039-E0D1-DFE7D41309F7}"/>
                </a:ext>
              </a:extLst>
            </p:cNvPr>
            <p:cNvSpPr/>
            <p:nvPr/>
          </p:nvSpPr>
          <p:spPr>
            <a:xfrm>
              <a:off x="1330333" y="2267212"/>
              <a:ext cx="4898799" cy="404085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DQN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구조 자체의 비효율성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C947FE2-4598-C169-175B-9FAD07CCBE7E}"/>
                </a:ext>
              </a:extLst>
            </p:cNvPr>
            <p:cNvSpPr/>
            <p:nvPr/>
          </p:nvSpPr>
          <p:spPr>
            <a:xfrm>
              <a:off x="1009766" y="2675475"/>
              <a:ext cx="4898799" cy="456022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희소 보상 문제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B9F202E-DA5B-2DD6-E83E-8058C3520D18}"/>
                </a:ext>
              </a:extLst>
            </p:cNvPr>
            <p:cNvSpPr/>
            <p:nvPr/>
          </p:nvSpPr>
          <p:spPr>
            <a:xfrm>
              <a:off x="1330333" y="2962268"/>
              <a:ext cx="4898799" cy="404085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성공 데이터 소수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BDE8C79-6F1C-0A31-8E74-9CD61DD631BA}"/>
                </a:ext>
              </a:extLst>
            </p:cNvPr>
            <p:cNvSpPr/>
            <p:nvPr/>
          </p:nvSpPr>
          <p:spPr>
            <a:xfrm>
              <a:off x="1009766" y="3380428"/>
              <a:ext cx="4898799" cy="456022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템플릿 매칭 기반 인식 오류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FFB566-E988-2D78-BFC6-223216BA2AF9}"/>
                </a:ext>
              </a:extLst>
            </p:cNvPr>
            <p:cNvSpPr/>
            <p:nvPr/>
          </p:nvSpPr>
          <p:spPr>
            <a:xfrm>
              <a:off x="1330333" y="3667221"/>
              <a:ext cx="4898799" cy="404085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Live Play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불안정성 유발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B38DAF8-5839-6725-2022-8CBCD90EBCCD}"/>
                </a:ext>
              </a:extLst>
            </p:cNvPr>
            <p:cNvSpPr/>
            <p:nvPr/>
          </p:nvSpPr>
          <p:spPr>
            <a:xfrm>
              <a:off x="1009766" y="4043338"/>
              <a:ext cx="4898799" cy="456022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Seed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및 일반화 성능 검증 부족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33FA3D-2D72-96EA-2286-61DAA1118221}"/>
                </a:ext>
              </a:extLst>
            </p:cNvPr>
            <p:cNvSpPr txBox="1"/>
            <p:nvPr/>
          </p:nvSpPr>
          <p:spPr>
            <a:xfrm>
              <a:off x="1009766" y="1543747"/>
              <a:ext cx="299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E58B8B"/>
                  </a:solidFill>
                  <a:latin typeface="Segoe UI Black" panose="020B0A02040204020203" pitchFamily="34" charset="0"/>
                  <a:cs typeface="Arial" panose="020B0604020202020204" pitchFamily="34" charset="0"/>
                </a:rPr>
                <a:t>Limitation</a:t>
              </a:r>
              <a:endParaRPr lang="ko-KR" altLang="en-US" sz="2400" b="1" dirty="0">
                <a:solidFill>
                  <a:srgbClr val="E58B8B"/>
                </a:solidFill>
                <a:latin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60A5EA0-D93B-289D-AC6C-96D29F431CAF}"/>
              </a:ext>
            </a:extLst>
          </p:cNvPr>
          <p:cNvGrpSpPr/>
          <p:nvPr/>
        </p:nvGrpSpPr>
        <p:grpSpPr>
          <a:xfrm>
            <a:off x="6627108" y="1454847"/>
            <a:ext cx="4898799" cy="2955614"/>
            <a:chOff x="6690608" y="1543746"/>
            <a:chExt cx="4898799" cy="29556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47C177-F200-E990-2E0E-DBFE1904154F}"/>
                </a:ext>
              </a:extLst>
            </p:cNvPr>
            <p:cNvSpPr txBox="1"/>
            <p:nvPr/>
          </p:nvSpPr>
          <p:spPr>
            <a:xfrm>
              <a:off x="6690608" y="1543746"/>
              <a:ext cx="299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E58B8B"/>
                  </a:solidFill>
                  <a:latin typeface="Segoe UI Black" panose="020B0A02040204020203" pitchFamily="34" charset="0"/>
                  <a:cs typeface="Arial" panose="020B0604020202020204" pitchFamily="34" charset="0"/>
                </a:rPr>
                <a:t>Future Works</a:t>
              </a:r>
              <a:endParaRPr lang="ko-KR" altLang="en-US" sz="2400" b="1" dirty="0">
                <a:solidFill>
                  <a:srgbClr val="E58B8B"/>
                </a:solidFill>
                <a:latin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9FB2416-F995-C568-791A-9F1909EEF36A}"/>
                </a:ext>
              </a:extLst>
            </p:cNvPr>
            <p:cNvSpPr/>
            <p:nvPr/>
          </p:nvSpPr>
          <p:spPr>
            <a:xfrm>
              <a:off x="6690608" y="1980419"/>
              <a:ext cx="4898799" cy="456022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PPO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등 정책 기반 방법 적용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39AB1F2-DB09-FC8A-9101-4C70BB330920}"/>
                </a:ext>
              </a:extLst>
            </p:cNvPr>
            <p:cNvSpPr/>
            <p:nvPr/>
          </p:nvSpPr>
          <p:spPr>
            <a:xfrm>
              <a:off x="6690608" y="2675475"/>
              <a:ext cx="4898799" cy="456022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Rect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후보 생성 네트워크 도입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D5D3C7-69B7-924F-5C52-D287C8C0B37C}"/>
                </a:ext>
              </a:extLst>
            </p:cNvPr>
            <p:cNvSpPr/>
            <p:nvPr/>
          </p:nvSpPr>
          <p:spPr>
            <a:xfrm>
              <a:off x="6690608" y="3380428"/>
              <a:ext cx="4898799" cy="456022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Reward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Shaping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고도화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B9FFED1-4EAA-CF1E-2C37-AD56CE8E527A}"/>
                </a:ext>
              </a:extLst>
            </p:cNvPr>
            <p:cNvSpPr/>
            <p:nvPr/>
          </p:nvSpPr>
          <p:spPr>
            <a:xfrm>
              <a:off x="6690608" y="4043338"/>
              <a:ext cx="4898799" cy="456022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Curriculum Learning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BA3631E-8983-23EE-9BF3-E74EC0136142}"/>
              </a:ext>
            </a:extLst>
          </p:cNvPr>
          <p:cNvCxnSpPr>
            <a:cxnSpLocks/>
          </p:cNvCxnSpPr>
          <p:nvPr/>
        </p:nvCxnSpPr>
        <p:spPr>
          <a:xfrm>
            <a:off x="1442005" y="4719073"/>
            <a:ext cx="92526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00AEBC5-9E3E-7BA6-D6FB-ACE4684E290B}"/>
              </a:ext>
            </a:extLst>
          </p:cNvPr>
          <p:cNvGrpSpPr/>
          <p:nvPr/>
        </p:nvGrpSpPr>
        <p:grpSpPr>
          <a:xfrm>
            <a:off x="2104505" y="4923292"/>
            <a:ext cx="9924777" cy="1665036"/>
            <a:chOff x="1622343" y="4958764"/>
            <a:chExt cx="9924777" cy="166503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70A6AA-E076-065E-CF9E-392A5DF2E48D}"/>
                </a:ext>
              </a:extLst>
            </p:cNvPr>
            <p:cNvSpPr txBox="1"/>
            <p:nvPr/>
          </p:nvSpPr>
          <p:spPr>
            <a:xfrm>
              <a:off x="1622343" y="4958764"/>
              <a:ext cx="299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E58B8B"/>
                  </a:solidFill>
                  <a:latin typeface="Segoe UI Black" panose="020B0A02040204020203" pitchFamily="34" charset="0"/>
                  <a:cs typeface="Arial" panose="020B0604020202020204" pitchFamily="34" charset="0"/>
                </a:rPr>
                <a:t>Conclusion</a:t>
              </a:r>
              <a:endParaRPr lang="ko-KR" altLang="en-US" sz="2400" b="1" dirty="0">
                <a:solidFill>
                  <a:srgbClr val="E58B8B"/>
                </a:solidFill>
                <a:latin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B2E66F-F418-5486-1105-AB2B2D0AB07D}"/>
                </a:ext>
              </a:extLst>
            </p:cNvPr>
            <p:cNvSpPr/>
            <p:nvPr/>
          </p:nvSpPr>
          <p:spPr>
            <a:xfrm>
              <a:off x="1896486" y="5306003"/>
              <a:ext cx="9650634" cy="1317797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단계별 개선을 통해 실시간 자동 플레이가 가능한 강화학습 에이전트 구현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최종 버전에서 가장 안정적인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reward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및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Live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성능 달성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실환경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기반 강화학습 자동화 가능성 검증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084" name="Picture 12" descr="Check box ">
            <a:extLst>
              <a:ext uri="{FF2B5EF4-FFF2-40B4-BE49-F238E27FC236}">
                <a16:creationId xmlns:a16="http://schemas.microsoft.com/office/drawing/2014/main" id="{6B99AB04-91A4-A56C-3A3B-E0D283CD2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518" y="4931116"/>
            <a:ext cx="446015" cy="44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132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55775E-92CB-448F-920A-CF7FB8E7A7D7}"/>
              </a:ext>
            </a:extLst>
          </p:cNvPr>
          <p:cNvSpPr txBox="1"/>
          <p:nvPr/>
        </p:nvSpPr>
        <p:spPr>
          <a:xfrm>
            <a:off x="4293263" y="3606800"/>
            <a:ext cx="3605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E.O.D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DCF27-7AA5-434B-BF9C-2995963A2457}"/>
              </a:ext>
            </a:extLst>
          </p:cNvPr>
          <p:cNvSpPr txBox="1"/>
          <p:nvPr/>
        </p:nvSpPr>
        <p:spPr>
          <a:xfrm>
            <a:off x="4319189" y="4153826"/>
            <a:ext cx="3553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  <p:pic>
        <p:nvPicPr>
          <p:cNvPr id="7170" name="Picture 2" descr="Documentation ">
            <a:extLst>
              <a:ext uri="{FF2B5EF4-FFF2-40B4-BE49-F238E27FC236}">
                <a16:creationId xmlns:a16="http://schemas.microsoft.com/office/drawing/2014/main" id="{5BFFE7A8-9B79-B285-C229-22A3CB0D5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0" y="269748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38721-0E1A-8684-7A0B-8A2075962140}"/>
              </a:ext>
            </a:extLst>
          </p:cNvPr>
          <p:cNvGrpSpPr/>
          <p:nvPr/>
        </p:nvGrpSpPr>
        <p:grpSpPr>
          <a:xfrm>
            <a:off x="115818" y="2724509"/>
            <a:ext cx="2400297" cy="1958117"/>
            <a:chOff x="1142683" y="3210284"/>
            <a:chExt cx="2400297" cy="195811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52B580-1C01-40C2-A226-EBA7A4CBF067}"/>
                </a:ext>
              </a:extLst>
            </p:cNvPr>
            <p:cNvSpPr txBox="1"/>
            <p:nvPr/>
          </p:nvSpPr>
          <p:spPr>
            <a:xfrm>
              <a:off x="1314135" y="4545153"/>
              <a:ext cx="2030654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Project Definition </a:t>
              </a:r>
            </a:p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Goal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5355138-1270-4E89-8308-85D4D65B28D8}"/>
                </a:ext>
              </a:extLst>
            </p:cNvPr>
            <p:cNvSpPr/>
            <p:nvPr/>
          </p:nvSpPr>
          <p:spPr>
            <a:xfrm>
              <a:off x="1142683" y="3898346"/>
              <a:ext cx="24002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Introduction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B17E6F6-22D5-4FBE-870D-6E69FC666FEC}"/>
                </a:ext>
              </a:extLst>
            </p:cNvPr>
            <p:cNvSpPr/>
            <p:nvPr/>
          </p:nvSpPr>
          <p:spPr>
            <a:xfrm>
              <a:off x="1142683" y="3210284"/>
              <a:ext cx="24002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01.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48FEC02-DF26-4E92-BC80-BA9E27B924C0}"/>
              </a:ext>
            </a:extLst>
          </p:cNvPr>
          <p:cNvSpPr txBox="1"/>
          <p:nvPr/>
        </p:nvSpPr>
        <p:spPr>
          <a:xfrm>
            <a:off x="1156666" y="724908"/>
            <a:ext cx="4929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53AB147-E35D-C618-EF4A-4B29CA6B10D7}"/>
              </a:ext>
            </a:extLst>
          </p:cNvPr>
          <p:cNvGrpSpPr/>
          <p:nvPr/>
        </p:nvGrpSpPr>
        <p:grpSpPr>
          <a:xfrm>
            <a:off x="3197324" y="2724509"/>
            <a:ext cx="2400297" cy="2709222"/>
            <a:chOff x="3635474" y="3210284"/>
            <a:chExt cx="2400297" cy="270922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81D5B73-BCA1-4504-AF1A-BB6131272152}"/>
                </a:ext>
              </a:extLst>
            </p:cNvPr>
            <p:cNvSpPr txBox="1"/>
            <p:nvPr/>
          </p:nvSpPr>
          <p:spPr>
            <a:xfrm>
              <a:off x="3806926" y="4649928"/>
              <a:ext cx="2030654" cy="1269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marL="171450" indent="-171450" algn="ctr">
                <a:lnSpc>
                  <a:spcPct val="100000"/>
                </a:lnSpc>
                <a:buFontTx/>
                <a:buChar char="-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Environment &amp;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Data Preprocessing</a:t>
              </a: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Live Play Environment</a:t>
              </a: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MDP Formulation</a:t>
              </a: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Network Architecture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853EF6B-A970-46DD-9A84-5BC11B731E35}"/>
                </a:ext>
              </a:extLst>
            </p:cNvPr>
            <p:cNvSpPr/>
            <p:nvPr/>
          </p:nvSpPr>
          <p:spPr>
            <a:xfrm>
              <a:off x="3635474" y="3745946"/>
              <a:ext cx="24002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Problem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Formulation &amp; Environment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532A419-9963-4C5C-A072-917D4DDF607D}"/>
                </a:ext>
              </a:extLst>
            </p:cNvPr>
            <p:cNvSpPr/>
            <p:nvPr/>
          </p:nvSpPr>
          <p:spPr>
            <a:xfrm>
              <a:off x="3635474" y="3210284"/>
              <a:ext cx="24002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02.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C7BAA4-72CA-8691-C863-CDBC305FF930}"/>
              </a:ext>
            </a:extLst>
          </p:cNvPr>
          <p:cNvGrpSpPr/>
          <p:nvPr/>
        </p:nvGrpSpPr>
        <p:grpSpPr>
          <a:xfrm>
            <a:off x="6544605" y="2724509"/>
            <a:ext cx="2400297" cy="2512114"/>
            <a:chOff x="6163605" y="3210284"/>
            <a:chExt cx="2400297" cy="251211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2F2B368-BAE5-41D9-B369-5F0A3F232ECA}"/>
                </a:ext>
              </a:extLst>
            </p:cNvPr>
            <p:cNvSpPr txBox="1"/>
            <p:nvPr/>
          </p:nvSpPr>
          <p:spPr>
            <a:xfrm>
              <a:off x="6335057" y="4545153"/>
              <a:ext cx="2030654" cy="117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Experiment Setup</a:t>
              </a: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Evaluation Metric</a:t>
              </a: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Trial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Comparison</a:t>
              </a:r>
            </a:p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( 1</a:t>
              </a:r>
              <a:r>
                <a:rPr lang="en-US" altLang="ko-KR" sz="1200" baseline="30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~3</a:t>
              </a:r>
              <a:r>
                <a:rPr lang="en-US" altLang="ko-KR" sz="1200" baseline="30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)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80265A0-0462-4DB6-BB24-6980CD4F88C6}"/>
                </a:ext>
              </a:extLst>
            </p:cNvPr>
            <p:cNvSpPr/>
            <p:nvPr/>
          </p:nvSpPr>
          <p:spPr>
            <a:xfrm>
              <a:off x="6163605" y="3888821"/>
              <a:ext cx="24002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Experiments &amp; Result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1C8C76C-46DD-4F15-8C24-2BBCF95B7EC0}"/>
                </a:ext>
              </a:extLst>
            </p:cNvPr>
            <p:cNvSpPr/>
            <p:nvPr/>
          </p:nvSpPr>
          <p:spPr>
            <a:xfrm>
              <a:off x="6163605" y="3210284"/>
              <a:ext cx="24002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03.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672A3D-8927-AF37-4BCC-C44C1FAAD47B}"/>
              </a:ext>
            </a:extLst>
          </p:cNvPr>
          <p:cNvGrpSpPr/>
          <p:nvPr/>
        </p:nvGrpSpPr>
        <p:grpSpPr>
          <a:xfrm>
            <a:off x="9656520" y="2724509"/>
            <a:ext cx="2400297" cy="2145700"/>
            <a:chOff x="8656395" y="3210284"/>
            <a:chExt cx="2400297" cy="21457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C469B05-B82A-4A0D-D134-F7391307397D}"/>
                </a:ext>
              </a:extLst>
            </p:cNvPr>
            <p:cNvSpPr txBox="1"/>
            <p:nvPr/>
          </p:nvSpPr>
          <p:spPr>
            <a:xfrm>
              <a:off x="8827847" y="4640403"/>
              <a:ext cx="2030654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Result Summery &amp; Hyperparameter </a:t>
              </a:r>
            </a:p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Limitation &amp; Conclusion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2FB0DF4-86C1-90A5-58EA-9E0050C41E97}"/>
                </a:ext>
              </a:extLst>
            </p:cNvPr>
            <p:cNvSpPr/>
            <p:nvPr/>
          </p:nvSpPr>
          <p:spPr>
            <a:xfrm>
              <a:off x="8656395" y="3907871"/>
              <a:ext cx="24002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F5C18D9-AC90-D007-4747-BD89388B8E5A}"/>
                </a:ext>
              </a:extLst>
            </p:cNvPr>
            <p:cNvSpPr/>
            <p:nvPr/>
          </p:nvSpPr>
          <p:spPr>
            <a:xfrm>
              <a:off x="8656395" y="3210284"/>
              <a:ext cx="24002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04.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6145DA-68FC-B029-EC9B-A5CE467C46AA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F10459-6EAC-9B74-640F-FA5DA69AE56C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506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1AEEC7B-0A65-2E38-72B6-FC83D03637F6}"/>
              </a:ext>
            </a:extLst>
          </p:cNvPr>
          <p:cNvSpPr txBox="1"/>
          <p:nvPr/>
        </p:nvSpPr>
        <p:spPr>
          <a:xfrm>
            <a:off x="1043535" y="1300632"/>
            <a:ext cx="11239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Cafe24 Ohsquare OTF" panose="02000A00000000000000" pitchFamily="50" charset="-127"/>
                <a:ea typeface="Cafe24 Ohsquare OTF" panose="02000A00000000000000" pitchFamily="50" charset="-127"/>
                <a:cs typeface="ADLaM Display" panose="02010000000000000000" pitchFamily="2" charset="0"/>
              </a:rPr>
              <a:t>“								     ”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Cafe24 Ohsquare OTF" panose="02000A00000000000000" pitchFamily="50" charset="-127"/>
              <a:ea typeface="Cafe24 Ohsquare OTF" panose="02000A00000000000000" pitchFamily="50" charset="-127"/>
              <a:cs typeface="ADLaM Display" panose="020100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93CE31-3C69-4BD7-A967-5BE3C770B471}"/>
              </a:ext>
            </a:extLst>
          </p:cNvPr>
          <p:cNvSpPr txBox="1"/>
          <p:nvPr/>
        </p:nvSpPr>
        <p:spPr>
          <a:xfrm>
            <a:off x="1498899" y="1327824"/>
            <a:ext cx="7526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 * 10 </a:t>
            </a:r>
            <a:r>
              <a:rPr lang="ko-KR" altLang="en-US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사과게임 보드에서</a:t>
            </a:r>
            <a:r>
              <a:rPr lang="en-US" altLang="ko-KR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합이 </a:t>
            </a:r>
            <a:r>
              <a:rPr lang="en-US" altLang="ko-KR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되는 직사각형을 자동으로 탐색</a:t>
            </a:r>
            <a:r>
              <a:rPr lang="en-US" altLang="ko-KR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r>
              <a:rPr lang="en-US" altLang="ko-KR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제거하는 </a:t>
            </a:r>
            <a:r>
              <a:rPr lang="en-US" altLang="ko-KR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RL </a:t>
            </a:r>
            <a:r>
              <a:rPr lang="ko-KR" altLang="en-US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에이전트 개발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해피니스 산스 볼드" panose="02000800000000000000" pitchFamily="50" charset="-127"/>
                <a:cs typeface="Arial" panose="020B0604020202020204" pitchFamily="34" charset="0"/>
              </a:rPr>
              <a:t>Project Definition &amp; Goal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ea typeface="해피니스 산스 볼드" panose="020008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F7F1FD-821E-28F3-6334-E65B361F8737}"/>
              </a:ext>
            </a:extLst>
          </p:cNvPr>
          <p:cNvSpPr txBox="1"/>
          <p:nvPr/>
        </p:nvSpPr>
        <p:spPr>
          <a:xfrm>
            <a:off x="6904870" y="4508083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Project Goal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DAA5FD4-2CF6-365F-1F42-A66A53F580D4}"/>
              </a:ext>
            </a:extLst>
          </p:cNvPr>
          <p:cNvSpPr txBox="1"/>
          <p:nvPr/>
        </p:nvSpPr>
        <p:spPr>
          <a:xfrm>
            <a:off x="6904870" y="4991559"/>
            <a:ext cx="5141721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DQN </a:t>
            </a: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강화학습 모델 구축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Environment–Reward–Action </a:t>
            </a: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정립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Live Play </a:t>
            </a: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자동화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 인식 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드래그 입력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개선 버전 비교 및 성능 평가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7A37673-C8E6-CEA9-B2F7-C75F55CA1604}"/>
              </a:ext>
            </a:extLst>
          </p:cNvPr>
          <p:cNvSpPr txBox="1"/>
          <p:nvPr/>
        </p:nvSpPr>
        <p:spPr>
          <a:xfrm>
            <a:off x="6904870" y="2113930"/>
            <a:ext cx="226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Game Rules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94CE4A-06E6-6884-5A1A-8982E735CDB2}"/>
              </a:ext>
            </a:extLst>
          </p:cNvPr>
          <p:cNvSpPr txBox="1"/>
          <p:nvPr/>
        </p:nvSpPr>
        <p:spPr>
          <a:xfrm>
            <a:off x="6904870" y="2597406"/>
            <a:ext cx="52507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화면에 사과들이 숫자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(1~9)</a:t>
            </a: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함께 격자 형태로 흩어져 있다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마우스로 드래그 하여 합이 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되도록 사과들을 </a:t>
            </a:r>
            <a:b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“상자 안에 둘러싸기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)” </a:t>
            </a: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선택한 사과 하나당 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점이 주어진다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 시간 내에 가능한 많은 점수를 모으는 것이 목표이다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</p:txBody>
      </p:sp>
      <p:pic>
        <p:nvPicPr>
          <p:cNvPr id="4" name="그림 3" descr="블랙, 어둠이(가) 표시된 사진&#10;&#10;AI 생성 콘텐츠는 정확하지 않을 수 있습니다.">
            <a:hlinkClick r:id="rId2"/>
            <a:extLst>
              <a:ext uri="{FF2B5EF4-FFF2-40B4-BE49-F238E27FC236}">
                <a16:creationId xmlns:a16="http://schemas.microsoft.com/office/drawing/2014/main" id="{0880763E-754E-61F1-8094-0948369ED0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529" y="2252374"/>
            <a:ext cx="204494" cy="20449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CE3FC7-C626-1AF3-5404-72FE9682D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28" y="2344762"/>
            <a:ext cx="5632894" cy="3675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00F1C2-46F8-1474-19B0-51138F0D4379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0E1147-DCDA-29DF-4850-107F1AAC6873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92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0D61941-AAC6-4156-8BF0-1DCE15EB0B03}"/>
              </a:ext>
            </a:extLst>
          </p:cNvPr>
          <p:cNvSpPr txBox="1"/>
          <p:nvPr/>
        </p:nvSpPr>
        <p:spPr>
          <a:xfrm>
            <a:off x="416231" y="301337"/>
            <a:ext cx="751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 &amp; Data Preprocessing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ea typeface="해피니스 산스 볼드" panose="020008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04C84-6DEC-D583-1228-6FA5591CCD92}"/>
              </a:ext>
            </a:extLst>
          </p:cNvPr>
          <p:cNvSpPr txBox="1"/>
          <p:nvPr/>
        </p:nvSpPr>
        <p:spPr>
          <a:xfrm>
            <a:off x="552756" y="1441471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4055A-66D9-822E-433D-26C7EF44F624}"/>
              </a:ext>
            </a:extLst>
          </p:cNvPr>
          <p:cNvSpPr txBox="1"/>
          <p:nvPr/>
        </p:nvSpPr>
        <p:spPr>
          <a:xfrm>
            <a:off x="616256" y="1942387"/>
            <a:ext cx="5349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17*10 grid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기반 퍼즐 환경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셀 값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1~9)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에이전트는 보드 내 모든 가능한 직사각형 영역 선택 가능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action space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약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8,000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이상의 불연속 행동으로 구성됨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6FCE54-DF5D-624A-B24A-C07A931792B7}"/>
              </a:ext>
            </a:extLst>
          </p:cNvPr>
          <p:cNvSpPr txBox="1"/>
          <p:nvPr/>
        </p:nvSpPr>
        <p:spPr>
          <a:xfrm>
            <a:off x="552756" y="4407800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Dataset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16402-25A4-4162-411D-D8F0D6B9BDD6}"/>
              </a:ext>
            </a:extLst>
          </p:cNvPr>
          <p:cNvSpPr txBox="1"/>
          <p:nvPr/>
        </p:nvSpPr>
        <p:spPr>
          <a:xfrm>
            <a:off x="616256" y="4908716"/>
            <a:ext cx="5349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Windows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 기반으로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grid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 및 구성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매칭 기반으로 각 셀의 숫자 자동 인식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인식된 숫자를 강화학습 입력 상태로 반환하여 사용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9F301-C243-5E38-5751-FB8B77931597}"/>
              </a:ext>
            </a:extLst>
          </p:cNvPr>
          <p:cNvSpPr txBox="1"/>
          <p:nvPr/>
        </p:nvSpPr>
        <p:spPr>
          <a:xfrm>
            <a:off x="552755" y="2975125"/>
            <a:ext cx="4022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Episode Progress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0FB0D5-02AA-0F95-E568-24C76C785345}"/>
              </a:ext>
            </a:extLst>
          </p:cNvPr>
          <p:cNvSpPr txBox="1"/>
          <p:nvPr/>
        </p:nvSpPr>
        <p:spPr>
          <a:xfrm>
            <a:off x="616256" y="3476041"/>
            <a:ext cx="5349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episode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최대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120 steps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제한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직사각형의 합이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이면 해당 영역 제거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보드는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170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 벡터로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flatten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사용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364589-EA86-8669-D37C-02DF38936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65" y="1330227"/>
            <a:ext cx="6406779" cy="41975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50826A-F041-5D85-C6C5-F82C0F8C15DB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7F70C2-D129-6A24-1217-23607E0FEE46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26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0856A-DCAA-8FFF-1302-F39A4A4E0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29572C-CBD0-8DC2-99C7-5C1A6FCE7868}"/>
              </a:ext>
            </a:extLst>
          </p:cNvPr>
          <p:cNvSpPr txBox="1"/>
          <p:nvPr/>
        </p:nvSpPr>
        <p:spPr>
          <a:xfrm>
            <a:off x="2552700" y="1263553"/>
            <a:ext cx="708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웹페이지 게임을 대상으로 강화학습 에이전트를 실시간으로 테스트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61002-3353-183D-6347-E8663CBD7CD0}"/>
              </a:ext>
            </a:extLst>
          </p:cNvPr>
          <p:cNvSpPr txBox="1"/>
          <p:nvPr/>
        </p:nvSpPr>
        <p:spPr>
          <a:xfrm>
            <a:off x="2552700" y="76505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Live Play Environment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7153D-CF7E-D1A0-60BB-9D6A0F191585}"/>
              </a:ext>
            </a:extLst>
          </p:cNvPr>
          <p:cNvSpPr txBox="1"/>
          <p:nvPr/>
        </p:nvSpPr>
        <p:spPr>
          <a:xfrm>
            <a:off x="1301751" y="5550016"/>
            <a:ext cx="2140730" cy="27699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사과게임 실행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F0E49C-A3B0-71F8-1595-F4A87B701198}"/>
              </a:ext>
            </a:extLst>
          </p:cNvPr>
          <p:cNvSpPr/>
          <p:nvPr/>
        </p:nvSpPr>
        <p:spPr>
          <a:xfrm>
            <a:off x="1301750" y="5165674"/>
            <a:ext cx="2140730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Game Access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1BB23-74CF-462E-73C2-5CFC9582C195}"/>
              </a:ext>
            </a:extLst>
          </p:cNvPr>
          <p:cNvSpPr txBox="1"/>
          <p:nvPr/>
        </p:nvSpPr>
        <p:spPr>
          <a:xfrm>
            <a:off x="3778251" y="5550016"/>
            <a:ext cx="2140730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화면을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스크린샷으로 캡쳐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8FAF1D-F625-4DE0-6500-808098A63B38}"/>
              </a:ext>
            </a:extLst>
          </p:cNvPr>
          <p:cNvSpPr/>
          <p:nvPr/>
        </p:nvSpPr>
        <p:spPr>
          <a:xfrm>
            <a:off x="3778250" y="5165674"/>
            <a:ext cx="2140730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</a:rPr>
              <a:t>Screen Capture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6F3CA-5DA8-B1CB-A054-5488E1EEAC60}"/>
              </a:ext>
            </a:extLst>
          </p:cNvPr>
          <p:cNvSpPr txBox="1"/>
          <p:nvPr/>
        </p:nvSpPr>
        <p:spPr>
          <a:xfrm>
            <a:off x="6273023" y="5550016"/>
            <a:ext cx="2140730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상태를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DQN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모델에 입력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161911-74DC-DDAE-34DE-8401590EAC26}"/>
              </a:ext>
            </a:extLst>
          </p:cNvPr>
          <p:cNvSpPr/>
          <p:nvPr/>
        </p:nvSpPr>
        <p:spPr>
          <a:xfrm>
            <a:off x="6273022" y="5165674"/>
            <a:ext cx="2140730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</a:rPr>
              <a:t>Action Inference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6C635-9C6C-52CE-8147-A677B0365E02}"/>
              </a:ext>
            </a:extLst>
          </p:cNvPr>
          <p:cNvSpPr txBox="1"/>
          <p:nvPr/>
        </p:nvSpPr>
        <p:spPr>
          <a:xfrm>
            <a:off x="8749520" y="5550016"/>
            <a:ext cx="2140730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모델이 선택된 사각형을 마우스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드래그로 실제 웹게임에 입력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B53507-1BDA-14A0-4AFD-9C36041FC91D}"/>
              </a:ext>
            </a:extLst>
          </p:cNvPr>
          <p:cNvSpPr/>
          <p:nvPr/>
        </p:nvSpPr>
        <p:spPr>
          <a:xfrm>
            <a:off x="8749519" y="5165674"/>
            <a:ext cx="2140730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</a:rPr>
              <a:t>Real-time Control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2" name="그림 개체 틀 21">
            <a:extLst>
              <a:ext uri="{FF2B5EF4-FFF2-40B4-BE49-F238E27FC236}">
                <a16:creationId xmlns:a16="http://schemas.microsoft.com/office/drawing/2014/main" id="{C1B111EB-1EA9-3C98-F193-AD7918A2CE1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18458" r="18458"/>
          <a:stretch/>
        </p:blipFill>
        <p:spPr>
          <a:prstGeom prst="roundRect">
            <a:avLst>
              <a:gd name="adj" fmla="val 8658"/>
            </a:avLst>
          </a:prstGeom>
          <a:pattFill prst="pct10">
            <a:fgClr>
              <a:prstClr val="white">
                <a:lumMod val="75000"/>
              </a:prstClr>
            </a:fgClr>
            <a:bgClr>
              <a:prstClr val="white">
                <a:lumMod val="95000"/>
              </a:prstClr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개체 틀 25">
            <a:extLst>
              <a:ext uri="{FF2B5EF4-FFF2-40B4-BE49-F238E27FC236}">
                <a16:creationId xmlns:a16="http://schemas.microsoft.com/office/drawing/2014/main" id="{C1582F5D-6D3A-68F1-2242-97E84FA572D6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 l="18424" r="18424"/>
          <a:stretch/>
        </p:blipFill>
        <p:spPr>
          <a:prstGeom prst="roundRect">
            <a:avLst>
              <a:gd name="adj" fmla="val 8658"/>
            </a:avLst>
          </a:prstGeom>
          <a:pattFill prst="pct10">
            <a:fgClr>
              <a:prstClr val="white">
                <a:lumMod val="75000"/>
              </a:prstClr>
            </a:fgClr>
            <a:bgClr>
              <a:prstClr val="white">
                <a:lumMod val="95000"/>
              </a:prstClr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개체 틀 27">
            <a:extLst>
              <a:ext uri="{FF2B5EF4-FFF2-40B4-BE49-F238E27FC236}">
                <a16:creationId xmlns:a16="http://schemas.microsoft.com/office/drawing/2014/main" id="{6E3B610C-8736-18A4-FDFF-3B3EDAB8C385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l="17610" r="17610"/>
          <a:stretch/>
        </p:blipFill>
        <p:spPr>
          <a:prstGeom prst="roundRect">
            <a:avLst>
              <a:gd name="adj" fmla="val 8658"/>
            </a:avLst>
          </a:prstGeom>
          <a:pattFill prst="pct10">
            <a:fgClr>
              <a:prstClr val="white">
                <a:lumMod val="75000"/>
              </a:prstClr>
            </a:fgClr>
            <a:bgClr>
              <a:prstClr val="white">
                <a:lumMod val="95000"/>
              </a:prstClr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개체 틀 29">
            <a:extLst>
              <a:ext uri="{FF2B5EF4-FFF2-40B4-BE49-F238E27FC236}">
                <a16:creationId xmlns:a16="http://schemas.microsoft.com/office/drawing/2014/main" id="{600BF8D0-0D4F-ED4F-9485-12635B42E0EA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6"/>
          <a:srcRect l="17744" r="17744"/>
          <a:stretch/>
        </p:blipFill>
        <p:spPr>
          <a:prstGeom prst="roundRect">
            <a:avLst>
              <a:gd name="adj" fmla="val 8658"/>
            </a:avLst>
          </a:prstGeom>
          <a:pattFill prst="pct10">
            <a:fgClr>
              <a:prstClr val="white">
                <a:lumMod val="75000"/>
              </a:prstClr>
            </a:fgClr>
            <a:bgClr>
              <a:prstClr val="white">
                <a:lumMod val="95000"/>
              </a:prstClr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B89060-99E0-D2C4-89C5-90A3236F4446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EEC460-0660-6E2D-C512-2B9BE9B8ECAB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E8D56AE-76AF-0724-CD15-58D5A244FD40}"/>
              </a:ext>
            </a:extLst>
          </p:cNvPr>
          <p:cNvGrpSpPr/>
          <p:nvPr/>
        </p:nvGrpSpPr>
        <p:grpSpPr>
          <a:xfrm>
            <a:off x="4596724" y="1678220"/>
            <a:ext cx="1435776" cy="349926"/>
            <a:chOff x="4193499" y="1716320"/>
            <a:chExt cx="1435776" cy="349926"/>
          </a:xfrm>
        </p:grpSpPr>
        <p:pic>
          <p:nvPicPr>
            <p:cNvPr id="32" name="그림 31" descr="블랙, 어둠이(가) 표시된 사진&#10;&#10;AI 생성 콘텐츠는 정확하지 않을 수 있습니다.">
              <a:hlinkClick r:id="rId7"/>
              <a:extLst>
                <a:ext uri="{FF2B5EF4-FFF2-40B4-BE49-F238E27FC236}">
                  <a16:creationId xmlns:a16="http://schemas.microsoft.com/office/drawing/2014/main" id="{8814C009-2DE6-0E1C-D7E9-EAAB1746B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499" y="1716320"/>
              <a:ext cx="349926" cy="34992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F7EAB0-13DD-B5B0-C8F3-9B843D0E3003}"/>
                </a:ext>
              </a:extLst>
            </p:cNvPr>
            <p:cNvSpPr txBox="1"/>
            <p:nvPr/>
          </p:nvSpPr>
          <p:spPr>
            <a:xfrm>
              <a:off x="4543425" y="1752783"/>
              <a:ext cx="1085850" cy="276999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7"/>
                </a:rPr>
                <a:t>GAME LINK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957701F-3527-2CE1-4795-3D839473F09B}"/>
              </a:ext>
            </a:extLst>
          </p:cNvPr>
          <p:cNvGrpSpPr/>
          <p:nvPr/>
        </p:nvGrpSpPr>
        <p:grpSpPr>
          <a:xfrm>
            <a:off x="6257925" y="1678220"/>
            <a:ext cx="1902500" cy="349926"/>
            <a:chOff x="6096000" y="1716320"/>
            <a:chExt cx="1902500" cy="349926"/>
          </a:xfrm>
        </p:grpSpPr>
        <p:pic>
          <p:nvPicPr>
            <p:cNvPr id="33" name="Picture 8" descr="Youtube ">
              <a:hlinkClick r:id="rId9"/>
              <a:extLst>
                <a:ext uri="{FF2B5EF4-FFF2-40B4-BE49-F238E27FC236}">
                  <a16:creationId xmlns:a16="http://schemas.microsoft.com/office/drawing/2014/main" id="{879861A3-5643-502F-8A96-1EE730959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716320"/>
              <a:ext cx="349926" cy="349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FAA0289-95C1-2B60-1826-7671DF7F50CD}"/>
                </a:ext>
              </a:extLst>
            </p:cNvPr>
            <p:cNvSpPr txBox="1"/>
            <p:nvPr/>
          </p:nvSpPr>
          <p:spPr>
            <a:xfrm>
              <a:off x="6445925" y="1752783"/>
              <a:ext cx="1552575" cy="276999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11"/>
                </a:rPr>
                <a:t>YOUTUBE GUIDE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393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6280F-8110-E539-D84C-5DC67D957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93DC1B-5341-7DB3-094A-0B5872F52B78}"/>
              </a:ext>
            </a:extLst>
          </p:cNvPr>
          <p:cNvSpPr/>
          <p:nvPr/>
        </p:nvSpPr>
        <p:spPr>
          <a:xfrm>
            <a:off x="8524104" y="2910980"/>
            <a:ext cx="3290304" cy="1198354"/>
          </a:xfrm>
          <a:prstGeom prst="rect">
            <a:avLst/>
          </a:prstGeom>
          <a:solidFill>
            <a:srgbClr val="FCF6F6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9B1FA8-4215-7FA0-2531-73A89B9B2E54}"/>
              </a:ext>
            </a:extLst>
          </p:cNvPr>
          <p:cNvSpPr/>
          <p:nvPr/>
        </p:nvSpPr>
        <p:spPr>
          <a:xfrm>
            <a:off x="4426341" y="2910980"/>
            <a:ext cx="3019016" cy="1198354"/>
          </a:xfrm>
          <a:prstGeom prst="rect">
            <a:avLst/>
          </a:prstGeom>
          <a:solidFill>
            <a:srgbClr val="FCF6F6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65426A-FDDB-B65D-AD0D-DB6F92CB22AE}"/>
              </a:ext>
            </a:extLst>
          </p:cNvPr>
          <p:cNvSpPr/>
          <p:nvPr/>
        </p:nvSpPr>
        <p:spPr>
          <a:xfrm>
            <a:off x="500033" y="2910980"/>
            <a:ext cx="3019016" cy="1198354"/>
          </a:xfrm>
          <a:prstGeom prst="rect">
            <a:avLst/>
          </a:prstGeom>
          <a:solidFill>
            <a:srgbClr val="FCF6F6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9D9982-465E-5D46-94E4-DA632648CED8}"/>
              </a:ext>
            </a:extLst>
          </p:cNvPr>
          <p:cNvSpPr txBox="1"/>
          <p:nvPr/>
        </p:nvSpPr>
        <p:spPr>
          <a:xfrm>
            <a:off x="306121" y="311085"/>
            <a:ext cx="3408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MDP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cs typeface="Arial" panose="020B0604020202020204" pitchFamily="34" charset="0"/>
              </a:rPr>
              <a:t>Formulation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2A1790-C493-0EB8-B26D-0F8D5A81F75C}"/>
              </a:ext>
            </a:extLst>
          </p:cNvPr>
          <p:cNvSpPr txBox="1"/>
          <p:nvPr/>
        </p:nvSpPr>
        <p:spPr>
          <a:xfrm>
            <a:off x="695554" y="3552708"/>
            <a:ext cx="265434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17*10 board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170 float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vector (normalization)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E73FB2-840D-43E7-0510-4A718C13E7BB}"/>
              </a:ext>
            </a:extLst>
          </p:cNvPr>
          <p:cNvSpPr/>
          <p:nvPr/>
        </p:nvSpPr>
        <p:spPr>
          <a:xfrm>
            <a:off x="695553" y="3027543"/>
            <a:ext cx="2654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State 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</a:rPr>
              <a:t>상태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DE311A-912A-6207-9331-B525FF7E5816}"/>
                  </a:ext>
                </a:extLst>
              </p:cNvPr>
              <p:cNvSpPr txBox="1"/>
              <p:nvPr/>
            </p:nvSpPr>
            <p:spPr>
              <a:xfrm>
                <a:off x="4616511" y="3521333"/>
                <a:ext cx="3104216" cy="4616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모든 직사각형 조합 </a:t>
                </a:r>
                <a14:m>
                  <m:oMath xmlns:m="http://schemas.openxmlformats.org/officeDocument/2006/math">
                    <m:r>
                      <a:rPr lang="ko-KR" altLang="en-US" sz="12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</m:t>
                    </m:r>
                    <m:r>
                      <a:rPr lang="en-US" altLang="ko-KR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 </m:t>
                    </m:r>
                  </m:oMath>
                </a14:m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약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8,000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Index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로 매핑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DE311A-912A-6207-9331-B525FF7E5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511" y="3521333"/>
                <a:ext cx="3104216" cy="461665"/>
              </a:xfrm>
              <a:prstGeom prst="rect">
                <a:avLst/>
              </a:prstGeom>
              <a:blipFill>
                <a:blip r:embed="rId2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EE962171-D12B-D6F8-DFF4-621FCF893B7E}"/>
              </a:ext>
            </a:extLst>
          </p:cNvPr>
          <p:cNvSpPr/>
          <p:nvPr/>
        </p:nvSpPr>
        <p:spPr>
          <a:xfrm>
            <a:off x="4616510" y="2996168"/>
            <a:ext cx="2654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Action 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</a:rPr>
              <a:t>행동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64368E-29AE-DECB-B651-C2F81DD9E551}"/>
              </a:ext>
            </a:extLst>
          </p:cNvPr>
          <p:cNvSpPr txBox="1"/>
          <p:nvPr/>
        </p:nvSpPr>
        <p:spPr>
          <a:xfrm>
            <a:off x="8590580" y="3402313"/>
            <a:ext cx="3257384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성공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합이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10):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+(5  +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cell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실패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잘못된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-0.2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치명적 실패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빈 영역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/stale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-20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EA7A0A-50DE-E5F4-2934-C5817C48E0DE}"/>
              </a:ext>
            </a:extLst>
          </p:cNvPr>
          <p:cNvSpPr/>
          <p:nvPr/>
        </p:nvSpPr>
        <p:spPr>
          <a:xfrm>
            <a:off x="8590579" y="2969481"/>
            <a:ext cx="2654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Reward 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</a:rPr>
              <a:t>보상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pic>
        <p:nvPicPr>
          <p:cNvPr id="2" name="그림 1" descr="Right arrow ">
            <a:extLst>
              <a:ext uri="{FF2B5EF4-FFF2-40B4-BE49-F238E27FC236}">
                <a16:creationId xmlns:a16="http://schemas.microsoft.com/office/drawing/2014/main" id="{D07AB415-AFE2-F6EA-0F01-98B529DBE5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741670" y="3215565"/>
            <a:ext cx="567975" cy="567975"/>
          </a:xfrm>
          <a:prstGeom prst="rect">
            <a:avLst/>
          </a:prstGeom>
        </p:spPr>
      </p:pic>
      <p:pic>
        <p:nvPicPr>
          <p:cNvPr id="3" name="그림 2" descr="Right arrow ">
            <a:extLst>
              <a:ext uri="{FF2B5EF4-FFF2-40B4-BE49-F238E27FC236}">
                <a16:creationId xmlns:a16="http://schemas.microsoft.com/office/drawing/2014/main" id="{87CFD83C-07CC-8811-6D72-21364B5D41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788464" y="3215844"/>
            <a:ext cx="567975" cy="5679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E40CC4-C660-40DC-3697-4698982FD961}"/>
              </a:ext>
            </a:extLst>
          </p:cNvPr>
          <p:cNvGrpSpPr/>
          <p:nvPr/>
        </p:nvGrpSpPr>
        <p:grpSpPr>
          <a:xfrm>
            <a:off x="2101946" y="1819844"/>
            <a:ext cx="8280028" cy="390525"/>
            <a:chOff x="704946" y="1921444"/>
            <a:chExt cx="8280028" cy="39052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46D793D-4BEE-942B-D6BC-2CAB78B90FBE}"/>
                    </a:ext>
                  </a:extLst>
                </p:cNvPr>
                <p:cNvSpPr txBox="1"/>
                <p:nvPr/>
              </p:nvSpPr>
              <p:spPr>
                <a:xfrm>
                  <a:off x="3285866" y="1970873"/>
                  <a:ext cx="5699108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에피소드</a:t>
                  </a: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(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최대 </a:t>
                  </a: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120 step)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동안 누적 보상을 최대화하는 정책 </a:t>
                  </a: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ko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학습</a:t>
                  </a: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46D793D-4BEE-942B-D6BC-2CAB78B90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866" y="1970873"/>
                  <a:ext cx="5699108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321" t="-4000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12F5CB4-51E6-0C0B-47B5-1B3EE39BA8C5}"/>
                </a:ext>
              </a:extLst>
            </p:cNvPr>
            <p:cNvSpPr/>
            <p:nvPr/>
          </p:nvSpPr>
          <p:spPr>
            <a:xfrm>
              <a:off x="1137416" y="1932041"/>
              <a:ext cx="26543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Objective (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목표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D75F13-CE8F-9B0B-C74E-6F4700AC6C0D}"/>
                </a:ext>
              </a:extLst>
            </p:cNvPr>
            <p:cNvSpPr/>
            <p:nvPr/>
          </p:nvSpPr>
          <p:spPr>
            <a:xfrm>
              <a:off x="704946" y="1921444"/>
              <a:ext cx="390525" cy="390525"/>
            </a:xfrm>
            <a:custGeom>
              <a:avLst/>
              <a:gdLst>
                <a:gd name="connsiteX0" fmla="*/ 384806 w 390525"/>
                <a:gd name="connsiteY0" fmla="*/ 81802 h 390525"/>
                <a:gd name="connsiteX1" fmla="*/ 374328 w 390525"/>
                <a:gd name="connsiteY1" fmla="*/ 74754 h 390525"/>
                <a:gd name="connsiteX2" fmla="*/ 318036 w 390525"/>
                <a:gd name="connsiteY2" fmla="*/ 74754 h 390525"/>
                <a:gd name="connsiteX3" fmla="*/ 318036 w 390525"/>
                <a:gd name="connsiteY3" fmla="*/ 18461 h 390525"/>
                <a:gd name="connsiteX4" fmla="*/ 310987 w 390525"/>
                <a:gd name="connsiteY4" fmla="*/ 7983 h 390525"/>
                <a:gd name="connsiteX5" fmla="*/ 298604 w 390525"/>
                <a:gd name="connsiteY5" fmla="*/ 10460 h 390525"/>
                <a:gd name="connsiteX6" fmla="*/ 260886 w 390525"/>
                <a:gd name="connsiteY6" fmla="*/ 48179 h 390525"/>
                <a:gd name="connsiteX7" fmla="*/ 159920 w 390525"/>
                <a:gd name="connsiteY7" fmla="*/ 32653 h 390525"/>
                <a:gd name="connsiteX8" fmla="*/ 39144 w 390525"/>
                <a:gd name="connsiteY8" fmla="*/ 106472 h 390525"/>
                <a:gd name="connsiteX9" fmla="*/ 10569 w 390525"/>
                <a:gd name="connsiteY9" fmla="*/ 172957 h 390525"/>
                <a:gd name="connsiteX10" fmla="*/ 59146 w 390525"/>
                <a:gd name="connsiteY10" fmla="*/ 333739 h 390525"/>
                <a:gd name="connsiteX11" fmla="*/ 184590 w 390525"/>
                <a:gd name="connsiteY11" fmla="*/ 385650 h 390525"/>
                <a:gd name="connsiteX12" fmla="*/ 184590 w 390525"/>
                <a:gd name="connsiteY12" fmla="*/ 385650 h 390525"/>
                <a:gd name="connsiteX13" fmla="*/ 310035 w 390525"/>
                <a:gd name="connsiteY13" fmla="*/ 333739 h 390525"/>
                <a:gd name="connsiteX14" fmla="*/ 360231 w 390525"/>
                <a:gd name="connsiteY14" fmla="*/ 232964 h 390525"/>
                <a:gd name="connsiteX15" fmla="*/ 344705 w 390525"/>
                <a:gd name="connsiteY15" fmla="*/ 131904 h 390525"/>
                <a:gd name="connsiteX16" fmla="*/ 382424 w 390525"/>
                <a:gd name="connsiteY16" fmla="*/ 94185 h 390525"/>
                <a:gd name="connsiteX17" fmla="*/ 384806 w 390525"/>
                <a:gd name="connsiteY17" fmla="*/ 81802 h 390525"/>
                <a:gd name="connsiteX18" fmla="*/ 203259 w 390525"/>
                <a:gd name="connsiteY18" fmla="*/ 226963 h 390525"/>
                <a:gd name="connsiteX19" fmla="*/ 184400 w 390525"/>
                <a:gd name="connsiteY19" fmla="*/ 234774 h 390525"/>
                <a:gd name="connsiteX20" fmla="*/ 165540 w 390525"/>
                <a:gd name="connsiteY20" fmla="*/ 226963 h 390525"/>
                <a:gd name="connsiteX21" fmla="*/ 157730 w 390525"/>
                <a:gd name="connsiteY21" fmla="*/ 208104 h 390525"/>
                <a:gd name="connsiteX22" fmla="*/ 165540 w 390525"/>
                <a:gd name="connsiteY22" fmla="*/ 189244 h 390525"/>
                <a:gd name="connsiteX23" fmla="*/ 184400 w 390525"/>
                <a:gd name="connsiteY23" fmla="*/ 181434 h 390525"/>
                <a:gd name="connsiteX24" fmla="*/ 193448 w 390525"/>
                <a:gd name="connsiteY24" fmla="*/ 183053 h 390525"/>
                <a:gd name="connsiteX25" fmla="*/ 176399 w 390525"/>
                <a:gd name="connsiteY25" fmla="*/ 200103 h 390525"/>
                <a:gd name="connsiteX26" fmla="*/ 176399 w 390525"/>
                <a:gd name="connsiteY26" fmla="*/ 216105 h 390525"/>
                <a:gd name="connsiteX27" fmla="*/ 184400 w 390525"/>
                <a:gd name="connsiteY27" fmla="*/ 219439 h 390525"/>
                <a:gd name="connsiteX28" fmla="*/ 192401 w 390525"/>
                <a:gd name="connsiteY28" fmla="*/ 216105 h 390525"/>
                <a:gd name="connsiteX29" fmla="*/ 209451 w 390525"/>
                <a:gd name="connsiteY29" fmla="*/ 199055 h 390525"/>
                <a:gd name="connsiteX30" fmla="*/ 203259 w 390525"/>
                <a:gd name="connsiteY30" fmla="*/ 226963 h 390525"/>
                <a:gd name="connsiteX31" fmla="*/ 210308 w 390525"/>
                <a:gd name="connsiteY31" fmla="*/ 166194 h 390525"/>
                <a:gd name="connsiteX32" fmla="*/ 149443 w 390525"/>
                <a:gd name="connsiteY32" fmla="*/ 173242 h 390525"/>
                <a:gd name="connsiteX33" fmla="*/ 134965 w 390525"/>
                <a:gd name="connsiteY33" fmla="*/ 208104 h 390525"/>
                <a:gd name="connsiteX34" fmla="*/ 149443 w 390525"/>
                <a:gd name="connsiteY34" fmla="*/ 242965 h 390525"/>
                <a:gd name="connsiteX35" fmla="*/ 184304 w 390525"/>
                <a:gd name="connsiteY35" fmla="*/ 257443 h 390525"/>
                <a:gd name="connsiteX36" fmla="*/ 219166 w 390525"/>
                <a:gd name="connsiteY36" fmla="*/ 242965 h 390525"/>
                <a:gd name="connsiteX37" fmla="*/ 226214 w 390525"/>
                <a:gd name="connsiteY37" fmla="*/ 182100 h 390525"/>
                <a:gd name="connsiteX38" fmla="*/ 256218 w 390525"/>
                <a:gd name="connsiteY38" fmla="*/ 152097 h 390525"/>
                <a:gd name="connsiteX39" fmla="*/ 248694 w 390525"/>
                <a:gd name="connsiteY39" fmla="*/ 272588 h 390525"/>
                <a:gd name="connsiteX40" fmla="*/ 119725 w 390525"/>
                <a:gd name="connsiteY40" fmla="*/ 272588 h 390525"/>
                <a:gd name="connsiteX41" fmla="*/ 119725 w 390525"/>
                <a:gd name="connsiteY41" fmla="*/ 143619 h 390525"/>
                <a:gd name="connsiteX42" fmla="*/ 184209 w 390525"/>
                <a:gd name="connsiteY42" fmla="*/ 116950 h 390525"/>
                <a:gd name="connsiteX43" fmla="*/ 240216 w 390525"/>
                <a:gd name="connsiteY43" fmla="*/ 136095 h 390525"/>
                <a:gd name="connsiteX44" fmla="*/ 210308 w 390525"/>
                <a:gd name="connsiteY44" fmla="*/ 166194 h 390525"/>
                <a:gd name="connsiteX45" fmla="*/ 293556 w 390525"/>
                <a:gd name="connsiteY45" fmla="*/ 317737 h 390525"/>
                <a:gd name="connsiteX46" fmla="*/ 75053 w 390525"/>
                <a:gd name="connsiteY46" fmla="*/ 317737 h 390525"/>
                <a:gd name="connsiteX47" fmla="*/ 75053 w 390525"/>
                <a:gd name="connsiteY47" fmla="*/ 99233 h 390525"/>
                <a:gd name="connsiteX48" fmla="*/ 184781 w 390525"/>
                <a:gd name="connsiteY48" fmla="*/ 54180 h 390525"/>
                <a:gd name="connsiteX49" fmla="*/ 245645 w 390525"/>
                <a:gd name="connsiteY49" fmla="*/ 66658 h 390525"/>
                <a:gd name="connsiteX50" fmla="*/ 245550 w 390525"/>
                <a:gd name="connsiteY50" fmla="*/ 67134 h 390525"/>
                <a:gd name="connsiteX51" fmla="*/ 245550 w 390525"/>
                <a:gd name="connsiteY51" fmla="*/ 67419 h 390525"/>
                <a:gd name="connsiteX52" fmla="*/ 245455 w 390525"/>
                <a:gd name="connsiteY52" fmla="*/ 68467 h 390525"/>
                <a:gd name="connsiteX53" fmla="*/ 245455 w 390525"/>
                <a:gd name="connsiteY53" fmla="*/ 112473 h 390525"/>
                <a:gd name="connsiteX54" fmla="*/ 103818 w 390525"/>
                <a:gd name="connsiteY54" fmla="*/ 127998 h 390525"/>
                <a:gd name="connsiteX55" fmla="*/ 103818 w 390525"/>
                <a:gd name="connsiteY55" fmla="*/ 289066 h 390525"/>
                <a:gd name="connsiteX56" fmla="*/ 184304 w 390525"/>
                <a:gd name="connsiteY56" fmla="*/ 322404 h 390525"/>
                <a:gd name="connsiteX57" fmla="*/ 264791 w 390525"/>
                <a:gd name="connsiteY57" fmla="*/ 289066 h 390525"/>
                <a:gd name="connsiteX58" fmla="*/ 280317 w 390525"/>
                <a:gd name="connsiteY58" fmla="*/ 147429 h 390525"/>
                <a:gd name="connsiteX59" fmla="*/ 324322 w 390525"/>
                <a:gd name="connsiteY59" fmla="*/ 147429 h 390525"/>
                <a:gd name="connsiteX60" fmla="*/ 325370 w 390525"/>
                <a:gd name="connsiteY60" fmla="*/ 147334 h 390525"/>
                <a:gd name="connsiteX61" fmla="*/ 325655 w 390525"/>
                <a:gd name="connsiteY61" fmla="*/ 147334 h 390525"/>
                <a:gd name="connsiteX62" fmla="*/ 326132 w 390525"/>
                <a:gd name="connsiteY62" fmla="*/ 147239 h 390525"/>
                <a:gd name="connsiteX63" fmla="*/ 293556 w 390525"/>
                <a:gd name="connsiteY63" fmla="*/ 317737 h 390525"/>
                <a:gd name="connsiteX64" fmla="*/ 319560 w 390525"/>
                <a:gd name="connsiteY64" fmla="*/ 124379 h 390525"/>
                <a:gd name="connsiteX65" fmla="*/ 268410 w 390525"/>
                <a:gd name="connsiteY65" fmla="*/ 124379 h 390525"/>
                <a:gd name="connsiteX66" fmla="*/ 268410 w 390525"/>
                <a:gd name="connsiteY66" fmla="*/ 73325 h 390525"/>
                <a:gd name="connsiteX67" fmla="*/ 295080 w 390525"/>
                <a:gd name="connsiteY67" fmla="*/ 46655 h 390525"/>
                <a:gd name="connsiteX68" fmla="*/ 295080 w 390525"/>
                <a:gd name="connsiteY68" fmla="*/ 86469 h 390525"/>
                <a:gd name="connsiteX69" fmla="*/ 306320 w 390525"/>
                <a:gd name="connsiteY69" fmla="*/ 97709 h 390525"/>
                <a:gd name="connsiteX70" fmla="*/ 346229 w 390525"/>
                <a:gd name="connsiteY70" fmla="*/ 97709 h 390525"/>
                <a:gd name="connsiteX71" fmla="*/ 319560 w 390525"/>
                <a:gd name="connsiteY71" fmla="*/ 12437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90525" h="390525">
                  <a:moveTo>
                    <a:pt x="384806" y="81802"/>
                  </a:moveTo>
                  <a:cubicBezTo>
                    <a:pt x="383091" y="77516"/>
                    <a:pt x="378900" y="74754"/>
                    <a:pt x="374328" y="74754"/>
                  </a:cubicBezTo>
                  <a:lnTo>
                    <a:pt x="318036" y="74754"/>
                  </a:lnTo>
                  <a:lnTo>
                    <a:pt x="318036" y="18461"/>
                  </a:lnTo>
                  <a:cubicBezTo>
                    <a:pt x="318036" y="13889"/>
                    <a:pt x="315273" y="9698"/>
                    <a:pt x="310987" y="7983"/>
                  </a:cubicBezTo>
                  <a:cubicBezTo>
                    <a:pt x="306701" y="6269"/>
                    <a:pt x="301843" y="7221"/>
                    <a:pt x="298604" y="10460"/>
                  </a:cubicBezTo>
                  <a:lnTo>
                    <a:pt x="260886" y="48179"/>
                  </a:lnTo>
                  <a:cubicBezTo>
                    <a:pt x="229739" y="33320"/>
                    <a:pt x="194211" y="27796"/>
                    <a:pt x="159920" y="32653"/>
                  </a:cubicBezTo>
                  <a:cubicBezTo>
                    <a:pt x="111438" y="39416"/>
                    <a:pt x="68671" y="65229"/>
                    <a:pt x="39144" y="106472"/>
                  </a:cubicBezTo>
                  <a:cubicBezTo>
                    <a:pt x="24951" y="126284"/>
                    <a:pt x="15140" y="148954"/>
                    <a:pt x="10569" y="172957"/>
                  </a:cubicBezTo>
                  <a:cubicBezTo>
                    <a:pt x="-1052" y="233154"/>
                    <a:pt x="17331" y="292019"/>
                    <a:pt x="59146" y="333739"/>
                  </a:cubicBezTo>
                  <a:cubicBezTo>
                    <a:pt x="92674" y="367267"/>
                    <a:pt x="137156" y="385650"/>
                    <a:pt x="184590" y="385650"/>
                  </a:cubicBezTo>
                  <a:lnTo>
                    <a:pt x="184590" y="385650"/>
                  </a:lnTo>
                  <a:cubicBezTo>
                    <a:pt x="231929" y="385650"/>
                    <a:pt x="276506" y="367171"/>
                    <a:pt x="310035" y="333739"/>
                  </a:cubicBezTo>
                  <a:cubicBezTo>
                    <a:pt x="337562" y="306211"/>
                    <a:pt x="354897" y="271350"/>
                    <a:pt x="360231" y="232964"/>
                  </a:cubicBezTo>
                  <a:cubicBezTo>
                    <a:pt x="364994" y="198579"/>
                    <a:pt x="359469" y="163050"/>
                    <a:pt x="344705" y="131904"/>
                  </a:cubicBezTo>
                  <a:lnTo>
                    <a:pt x="382424" y="94185"/>
                  </a:lnTo>
                  <a:cubicBezTo>
                    <a:pt x="385568" y="90946"/>
                    <a:pt x="386520" y="86089"/>
                    <a:pt x="384806" y="81802"/>
                  </a:cubicBezTo>
                  <a:close/>
                  <a:moveTo>
                    <a:pt x="203259" y="226963"/>
                  </a:moveTo>
                  <a:cubicBezTo>
                    <a:pt x="198211" y="232012"/>
                    <a:pt x="191544" y="234774"/>
                    <a:pt x="184400" y="234774"/>
                  </a:cubicBezTo>
                  <a:cubicBezTo>
                    <a:pt x="177256" y="234774"/>
                    <a:pt x="170588" y="232012"/>
                    <a:pt x="165540" y="226963"/>
                  </a:cubicBezTo>
                  <a:cubicBezTo>
                    <a:pt x="160492" y="221915"/>
                    <a:pt x="157730" y="215248"/>
                    <a:pt x="157730" y="208104"/>
                  </a:cubicBezTo>
                  <a:cubicBezTo>
                    <a:pt x="157730" y="200960"/>
                    <a:pt x="160492" y="194292"/>
                    <a:pt x="165540" y="189244"/>
                  </a:cubicBezTo>
                  <a:cubicBezTo>
                    <a:pt x="170779" y="184006"/>
                    <a:pt x="177542" y="181434"/>
                    <a:pt x="184400" y="181434"/>
                  </a:cubicBezTo>
                  <a:cubicBezTo>
                    <a:pt x="187448" y="181434"/>
                    <a:pt x="190496" y="182005"/>
                    <a:pt x="193448" y="183053"/>
                  </a:cubicBezTo>
                  <a:lnTo>
                    <a:pt x="176399" y="200103"/>
                  </a:lnTo>
                  <a:cubicBezTo>
                    <a:pt x="172017" y="204484"/>
                    <a:pt x="172017" y="211723"/>
                    <a:pt x="176399" y="216105"/>
                  </a:cubicBezTo>
                  <a:cubicBezTo>
                    <a:pt x="178589" y="218296"/>
                    <a:pt x="181542" y="219439"/>
                    <a:pt x="184400" y="219439"/>
                  </a:cubicBezTo>
                  <a:cubicBezTo>
                    <a:pt x="187257" y="219439"/>
                    <a:pt x="190210" y="218296"/>
                    <a:pt x="192401" y="216105"/>
                  </a:cubicBezTo>
                  <a:lnTo>
                    <a:pt x="209451" y="199055"/>
                  </a:lnTo>
                  <a:cubicBezTo>
                    <a:pt x="212879" y="208485"/>
                    <a:pt x="210784" y="219439"/>
                    <a:pt x="203259" y="226963"/>
                  </a:cubicBezTo>
                  <a:close/>
                  <a:moveTo>
                    <a:pt x="210308" y="166194"/>
                  </a:moveTo>
                  <a:cubicBezTo>
                    <a:pt x="191258" y="154478"/>
                    <a:pt x="165921" y="156764"/>
                    <a:pt x="149443" y="173242"/>
                  </a:cubicBezTo>
                  <a:cubicBezTo>
                    <a:pt x="140109" y="182577"/>
                    <a:pt x="134965" y="194959"/>
                    <a:pt x="134965" y="208104"/>
                  </a:cubicBezTo>
                  <a:cubicBezTo>
                    <a:pt x="134965" y="221248"/>
                    <a:pt x="140109" y="233631"/>
                    <a:pt x="149443" y="242965"/>
                  </a:cubicBezTo>
                  <a:cubicBezTo>
                    <a:pt x="158778" y="252300"/>
                    <a:pt x="171160" y="257443"/>
                    <a:pt x="184304" y="257443"/>
                  </a:cubicBezTo>
                  <a:cubicBezTo>
                    <a:pt x="197449" y="257443"/>
                    <a:pt x="209831" y="252300"/>
                    <a:pt x="219166" y="242965"/>
                  </a:cubicBezTo>
                  <a:cubicBezTo>
                    <a:pt x="235644" y="226487"/>
                    <a:pt x="238026" y="201150"/>
                    <a:pt x="226214" y="182100"/>
                  </a:cubicBezTo>
                  <a:lnTo>
                    <a:pt x="256218" y="152097"/>
                  </a:lnTo>
                  <a:cubicBezTo>
                    <a:pt x="284031" y="187815"/>
                    <a:pt x="281555" y="239727"/>
                    <a:pt x="248694" y="272588"/>
                  </a:cubicBezTo>
                  <a:cubicBezTo>
                    <a:pt x="213165" y="308116"/>
                    <a:pt x="155253" y="308116"/>
                    <a:pt x="119725" y="272588"/>
                  </a:cubicBezTo>
                  <a:cubicBezTo>
                    <a:pt x="84197" y="237060"/>
                    <a:pt x="84197" y="179148"/>
                    <a:pt x="119725" y="143619"/>
                  </a:cubicBezTo>
                  <a:cubicBezTo>
                    <a:pt x="137537" y="125808"/>
                    <a:pt x="160873" y="116950"/>
                    <a:pt x="184209" y="116950"/>
                  </a:cubicBezTo>
                  <a:cubicBezTo>
                    <a:pt x="204021" y="116950"/>
                    <a:pt x="223738" y="123331"/>
                    <a:pt x="240216" y="136095"/>
                  </a:cubicBezTo>
                  <a:lnTo>
                    <a:pt x="210308" y="166194"/>
                  </a:lnTo>
                  <a:close/>
                  <a:moveTo>
                    <a:pt x="293556" y="317737"/>
                  </a:moveTo>
                  <a:cubicBezTo>
                    <a:pt x="233263" y="378030"/>
                    <a:pt x="135251" y="378030"/>
                    <a:pt x="75053" y="317737"/>
                  </a:cubicBezTo>
                  <a:cubicBezTo>
                    <a:pt x="14760" y="257443"/>
                    <a:pt x="14760" y="159431"/>
                    <a:pt x="75053" y="99233"/>
                  </a:cubicBezTo>
                  <a:cubicBezTo>
                    <a:pt x="104580" y="69706"/>
                    <a:pt x="144490" y="54180"/>
                    <a:pt x="184781" y="54180"/>
                  </a:cubicBezTo>
                  <a:cubicBezTo>
                    <a:pt x="205450" y="54180"/>
                    <a:pt x="226214" y="58275"/>
                    <a:pt x="245645" y="66658"/>
                  </a:cubicBezTo>
                  <a:cubicBezTo>
                    <a:pt x="245645" y="66848"/>
                    <a:pt x="245645" y="66943"/>
                    <a:pt x="245550" y="67134"/>
                  </a:cubicBezTo>
                  <a:cubicBezTo>
                    <a:pt x="245550" y="67229"/>
                    <a:pt x="245550" y="67324"/>
                    <a:pt x="245550" y="67419"/>
                  </a:cubicBezTo>
                  <a:cubicBezTo>
                    <a:pt x="245550" y="67800"/>
                    <a:pt x="245455" y="68086"/>
                    <a:pt x="245455" y="68467"/>
                  </a:cubicBezTo>
                  <a:lnTo>
                    <a:pt x="245455" y="112473"/>
                  </a:lnTo>
                  <a:cubicBezTo>
                    <a:pt x="201449" y="84469"/>
                    <a:pt x="142204" y="89613"/>
                    <a:pt x="103818" y="127998"/>
                  </a:cubicBezTo>
                  <a:cubicBezTo>
                    <a:pt x="59432" y="172385"/>
                    <a:pt x="59432" y="244680"/>
                    <a:pt x="103818" y="289066"/>
                  </a:cubicBezTo>
                  <a:cubicBezTo>
                    <a:pt x="126012" y="311260"/>
                    <a:pt x="155158" y="322404"/>
                    <a:pt x="184304" y="322404"/>
                  </a:cubicBezTo>
                  <a:cubicBezTo>
                    <a:pt x="213451" y="322404"/>
                    <a:pt x="242597" y="311260"/>
                    <a:pt x="264791" y="289066"/>
                  </a:cubicBezTo>
                  <a:cubicBezTo>
                    <a:pt x="303177" y="250681"/>
                    <a:pt x="308415" y="191435"/>
                    <a:pt x="280317" y="147429"/>
                  </a:cubicBezTo>
                  <a:lnTo>
                    <a:pt x="324322" y="147429"/>
                  </a:lnTo>
                  <a:cubicBezTo>
                    <a:pt x="324703" y="147429"/>
                    <a:pt x="324989" y="147429"/>
                    <a:pt x="325370" y="147334"/>
                  </a:cubicBezTo>
                  <a:cubicBezTo>
                    <a:pt x="325465" y="147334"/>
                    <a:pt x="325560" y="147334"/>
                    <a:pt x="325655" y="147334"/>
                  </a:cubicBezTo>
                  <a:cubicBezTo>
                    <a:pt x="325846" y="147334"/>
                    <a:pt x="325941" y="147334"/>
                    <a:pt x="326132" y="147239"/>
                  </a:cubicBezTo>
                  <a:cubicBezTo>
                    <a:pt x="350897" y="204579"/>
                    <a:pt x="338324" y="273064"/>
                    <a:pt x="293556" y="317737"/>
                  </a:cubicBezTo>
                  <a:close/>
                  <a:moveTo>
                    <a:pt x="319560" y="124379"/>
                  </a:moveTo>
                  <a:lnTo>
                    <a:pt x="268410" y="124379"/>
                  </a:lnTo>
                  <a:lnTo>
                    <a:pt x="268410" y="73325"/>
                  </a:lnTo>
                  <a:lnTo>
                    <a:pt x="295080" y="46655"/>
                  </a:lnTo>
                  <a:lnTo>
                    <a:pt x="295080" y="86469"/>
                  </a:lnTo>
                  <a:cubicBezTo>
                    <a:pt x="295080" y="92661"/>
                    <a:pt x="300129" y="97709"/>
                    <a:pt x="306320" y="97709"/>
                  </a:cubicBezTo>
                  <a:lnTo>
                    <a:pt x="346229" y="97709"/>
                  </a:lnTo>
                  <a:lnTo>
                    <a:pt x="319560" y="124379"/>
                  </a:lnTo>
                  <a:close/>
                </a:path>
              </a:pathLst>
            </a:custGeom>
            <a:solidFill>
              <a:srgbClr val="3C3D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BB43CC4-BF36-B7F8-8BFA-7EB6E33076A2}"/>
              </a:ext>
            </a:extLst>
          </p:cNvPr>
          <p:cNvSpPr txBox="1"/>
          <p:nvPr/>
        </p:nvSpPr>
        <p:spPr>
          <a:xfrm>
            <a:off x="2096130" y="5034875"/>
            <a:ext cx="2737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cs typeface="Arial" panose="020B0604020202020204" pitchFamily="34" charset="0"/>
              </a:rPr>
              <a:t>Learning Target </a:t>
            </a:r>
          </a:p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cs typeface="Arial" panose="020B0604020202020204" pitchFamily="34" charset="0"/>
              </a:rPr>
              <a:t>(Double DQN)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BD0263-017D-6FAB-EA31-53679CCDB4FA}"/>
                  </a:ext>
                </a:extLst>
              </p:cNvPr>
              <p:cNvSpPr txBox="1"/>
              <p:nvPr/>
            </p:nvSpPr>
            <p:spPr>
              <a:xfrm>
                <a:off x="5325312" y="5249067"/>
                <a:ext cx="4888005" cy="4026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𝑝𝑜𝑙𝑖𝑐𝑦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BD0263-017D-6FAB-EA31-53679CCDB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312" y="5249067"/>
                <a:ext cx="4888005" cy="402611"/>
              </a:xfrm>
              <a:prstGeom prst="rect">
                <a:avLst/>
              </a:prstGeom>
              <a:blipFill>
                <a:blip r:embed="rId5"/>
                <a:stretch>
                  <a:fillRect l="-624" r="-1373" b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C1A467E-BCA9-F669-7E0D-B455D50ACBB5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5CF231-AA21-5F8F-A7F0-E819B49CBA0F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361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C1917-20A4-8B11-AE28-BE9FBC157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AF871A-97BA-BAF3-7B43-4BE540042889}"/>
              </a:ext>
            </a:extLst>
          </p:cNvPr>
          <p:cNvSpPr/>
          <p:nvPr/>
        </p:nvSpPr>
        <p:spPr>
          <a:xfrm>
            <a:off x="6829428" y="500062"/>
            <a:ext cx="4772022" cy="5857875"/>
          </a:xfrm>
          <a:prstGeom prst="rect">
            <a:avLst/>
          </a:prstGeom>
          <a:solidFill>
            <a:srgbClr val="FCF6F6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B23C712-4F21-8E29-F8F6-F1028341DEE6}"/>
              </a:ext>
            </a:extLst>
          </p:cNvPr>
          <p:cNvSpPr txBox="1"/>
          <p:nvPr/>
        </p:nvSpPr>
        <p:spPr>
          <a:xfrm>
            <a:off x="1272397" y="726719"/>
            <a:ext cx="4994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Network Architecture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400081-5633-2049-5299-390669CC1249}"/>
              </a:ext>
            </a:extLst>
          </p:cNvPr>
          <p:cNvSpPr txBox="1"/>
          <p:nvPr/>
        </p:nvSpPr>
        <p:spPr>
          <a:xfrm>
            <a:off x="1149656" y="2276430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Model Type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D2AA48-A53B-95C4-659B-83A73DCAC218}"/>
              </a:ext>
            </a:extLst>
          </p:cNvPr>
          <p:cNvSpPr txBox="1"/>
          <p:nvPr/>
        </p:nvSpPr>
        <p:spPr>
          <a:xfrm>
            <a:off x="1213156" y="2777346"/>
            <a:ext cx="5349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Connected Network (Multi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Perceptron)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5BA4265-91DF-0254-D958-ED5561CC7D76}"/>
              </a:ext>
            </a:extLst>
          </p:cNvPr>
          <p:cNvSpPr txBox="1"/>
          <p:nvPr/>
        </p:nvSpPr>
        <p:spPr>
          <a:xfrm>
            <a:off x="1149656" y="3879211"/>
            <a:ext cx="4298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cs typeface="Arial" panose="020B0604020202020204" pitchFamily="34" charset="0"/>
              </a:rPr>
              <a:t>Reason for Choosing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CBD35E-B620-01A9-089C-F2E338273CB4}"/>
              </a:ext>
            </a:extLst>
          </p:cNvPr>
          <p:cNvSpPr txBox="1"/>
          <p:nvPr/>
        </p:nvSpPr>
        <p:spPr>
          <a:xfrm>
            <a:off x="1213155" y="4340876"/>
            <a:ext cx="5349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행동에 대한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Q-value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직접 추정해야 하므로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복잡한 특징 추출보다는 각 행동의 가치를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독립적으로 계산하는 데 적합한 구조 선택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6CCD7A5-602D-20F9-8823-23D30FB2F73A}"/>
              </a:ext>
            </a:extLst>
          </p:cNvPr>
          <p:cNvGrpSpPr/>
          <p:nvPr/>
        </p:nvGrpSpPr>
        <p:grpSpPr>
          <a:xfrm>
            <a:off x="7515226" y="812444"/>
            <a:ext cx="3219450" cy="763703"/>
            <a:chOff x="7496176" y="681258"/>
            <a:chExt cx="3219450" cy="76370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A0CEC1F-E86D-45A9-363E-00AD85580CDB}"/>
                </a:ext>
              </a:extLst>
            </p:cNvPr>
            <p:cNvSpPr/>
            <p:nvPr/>
          </p:nvSpPr>
          <p:spPr>
            <a:xfrm>
              <a:off x="7496176" y="681258"/>
              <a:ext cx="3219450" cy="763703"/>
            </a:xfrm>
            <a:prstGeom prst="rect">
              <a:avLst/>
            </a:prstGeom>
            <a:grpFill/>
            <a:ln w="57150" cap="flat">
              <a:solidFill>
                <a:srgbClr val="EFB7B7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AD6C60-2F58-2BA0-0EB7-EF8BA2749936}"/>
                </a:ext>
              </a:extLst>
            </p:cNvPr>
            <p:cNvSpPr txBox="1"/>
            <p:nvPr/>
          </p:nvSpPr>
          <p:spPr>
            <a:xfrm>
              <a:off x="7591426" y="726719"/>
              <a:ext cx="3124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Input</a:t>
              </a:r>
              <a:r>
                <a:rPr lang="ko-KR" altLang="en-US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 </a:t>
              </a:r>
              <a:r>
                <a:rPr lang="en-US" altLang="ko-KR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Layer</a:t>
              </a:r>
              <a:r>
                <a:rPr lang="ko-KR" altLang="en-US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 </a:t>
              </a:r>
              <a:r>
                <a:rPr lang="en-US" altLang="ko-KR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(170 neurons)</a:t>
              </a:r>
              <a:endParaRPr lang="ko-KR" altLang="en-US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6E1A13-5B65-4A95-46EB-8EFC95DDA51E}"/>
                </a:ext>
              </a:extLst>
            </p:cNvPr>
            <p:cNvSpPr txBox="1"/>
            <p:nvPr/>
          </p:nvSpPr>
          <p:spPr>
            <a:xfrm>
              <a:off x="7591426" y="1096051"/>
              <a:ext cx="31242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17*10 </a:t>
              </a:r>
              <a:r>
                <a:rPr lang="ko-KR" altLang="en-US" sz="1200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보드 상태 </a:t>
              </a:r>
              <a:r>
                <a:rPr lang="en-US" altLang="ko-KR" sz="1200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(flattened)</a:t>
              </a:r>
              <a:endParaRPr lang="ko-KR" altLang="en-US" sz="1200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F45A9B-A421-5BAA-0D3D-299B54271AA4}"/>
              </a:ext>
            </a:extLst>
          </p:cNvPr>
          <p:cNvGrpSpPr/>
          <p:nvPr/>
        </p:nvGrpSpPr>
        <p:grpSpPr>
          <a:xfrm>
            <a:off x="7348539" y="2249235"/>
            <a:ext cx="3552824" cy="763703"/>
            <a:chOff x="7496176" y="2115403"/>
            <a:chExt cx="3552824" cy="76370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643E733-75DF-8B02-112C-7DE3633A19BA}"/>
                </a:ext>
              </a:extLst>
            </p:cNvPr>
            <p:cNvSpPr/>
            <p:nvPr/>
          </p:nvSpPr>
          <p:spPr>
            <a:xfrm>
              <a:off x="7496176" y="2115403"/>
              <a:ext cx="3552824" cy="763703"/>
            </a:xfrm>
            <a:prstGeom prst="rect">
              <a:avLst/>
            </a:prstGeom>
            <a:grpFill/>
            <a:ln w="57150" cap="flat">
              <a:solidFill>
                <a:srgbClr val="EFB7B7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44249B-9293-8339-D5EE-9FA3AA8F6CDF}"/>
                </a:ext>
              </a:extLst>
            </p:cNvPr>
            <p:cNvSpPr txBox="1"/>
            <p:nvPr/>
          </p:nvSpPr>
          <p:spPr>
            <a:xfrm>
              <a:off x="7591425" y="2160864"/>
              <a:ext cx="33718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Hidden</a:t>
              </a:r>
              <a:r>
                <a:rPr lang="ko-KR" altLang="en-US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 </a:t>
              </a:r>
              <a:r>
                <a:rPr lang="en-US" altLang="ko-KR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Layer</a:t>
              </a:r>
              <a:r>
                <a:rPr lang="ko-KR" altLang="en-US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 </a:t>
              </a:r>
              <a:r>
                <a:rPr lang="en-US" altLang="ko-KR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1 (256 neurons)</a:t>
              </a:r>
              <a:endParaRPr lang="ko-KR" altLang="en-US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99576D-D669-B1A6-DAA1-3FA33A4CEB84}"/>
                </a:ext>
              </a:extLst>
            </p:cNvPr>
            <p:cNvSpPr txBox="1"/>
            <p:nvPr/>
          </p:nvSpPr>
          <p:spPr>
            <a:xfrm>
              <a:off x="7710488" y="2530196"/>
              <a:ext cx="31242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Linear + </a:t>
              </a:r>
              <a:r>
                <a:rPr lang="en-US" altLang="ko-KR" sz="1200" dirty="0" err="1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ReLU</a:t>
              </a:r>
              <a:r>
                <a:rPr lang="en-US" altLang="ko-KR" sz="1200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 Activation</a:t>
              </a:r>
              <a:endParaRPr lang="ko-KR" altLang="en-US" sz="1200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A54EA6-155D-09F0-FD7E-FB3983B197F9}"/>
              </a:ext>
            </a:extLst>
          </p:cNvPr>
          <p:cNvGrpSpPr/>
          <p:nvPr/>
        </p:nvGrpSpPr>
        <p:grpSpPr>
          <a:xfrm>
            <a:off x="7348539" y="3771643"/>
            <a:ext cx="3552824" cy="763703"/>
            <a:chOff x="7496176" y="2115403"/>
            <a:chExt cx="3552824" cy="76370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EB5B747-779D-FB36-A38D-771A178F6E32}"/>
                </a:ext>
              </a:extLst>
            </p:cNvPr>
            <p:cNvSpPr/>
            <p:nvPr/>
          </p:nvSpPr>
          <p:spPr>
            <a:xfrm>
              <a:off x="7496176" y="2115403"/>
              <a:ext cx="3552824" cy="763703"/>
            </a:xfrm>
            <a:prstGeom prst="rect">
              <a:avLst/>
            </a:prstGeom>
            <a:grpFill/>
            <a:ln w="57150" cap="flat">
              <a:solidFill>
                <a:srgbClr val="EFB7B7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7D57D5-EF06-DBB9-2D11-ED27AA73EEAD}"/>
                </a:ext>
              </a:extLst>
            </p:cNvPr>
            <p:cNvSpPr txBox="1"/>
            <p:nvPr/>
          </p:nvSpPr>
          <p:spPr>
            <a:xfrm>
              <a:off x="7591425" y="2160864"/>
              <a:ext cx="33718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Hidden</a:t>
              </a:r>
              <a:r>
                <a:rPr lang="ko-KR" altLang="en-US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 </a:t>
              </a:r>
              <a:r>
                <a:rPr lang="en-US" altLang="ko-KR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Layer</a:t>
              </a:r>
              <a:r>
                <a:rPr lang="ko-KR" altLang="en-US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 </a:t>
              </a:r>
              <a:r>
                <a:rPr lang="en-US" altLang="ko-KR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2 (256 neurons)</a:t>
              </a:r>
              <a:endParaRPr lang="ko-KR" altLang="en-US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52AE62-E524-440D-256A-B9FDED00C7B6}"/>
                </a:ext>
              </a:extLst>
            </p:cNvPr>
            <p:cNvSpPr txBox="1"/>
            <p:nvPr/>
          </p:nvSpPr>
          <p:spPr>
            <a:xfrm>
              <a:off x="7710488" y="2530196"/>
              <a:ext cx="31242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Linear + </a:t>
              </a:r>
              <a:r>
                <a:rPr lang="en-US" altLang="ko-KR" sz="1200" dirty="0" err="1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ReLU</a:t>
              </a:r>
              <a:r>
                <a:rPr lang="en-US" altLang="ko-KR" sz="1200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 Activation</a:t>
              </a:r>
              <a:endParaRPr lang="ko-KR" altLang="en-US" sz="1200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448AF2F-E395-D1B8-7ACE-DDA4DE703001}"/>
              </a:ext>
            </a:extLst>
          </p:cNvPr>
          <p:cNvGrpSpPr/>
          <p:nvPr/>
        </p:nvGrpSpPr>
        <p:grpSpPr>
          <a:xfrm>
            <a:off x="7239542" y="5294051"/>
            <a:ext cx="3770818" cy="763703"/>
            <a:chOff x="7496176" y="2115403"/>
            <a:chExt cx="3552824" cy="76370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B4F3F5E-B7EA-D4DE-814A-5CD0EEF3058B}"/>
                </a:ext>
              </a:extLst>
            </p:cNvPr>
            <p:cNvSpPr/>
            <p:nvPr/>
          </p:nvSpPr>
          <p:spPr>
            <a:xfrm>
              <a:off x="7496176" y="2115403"/>
              <a:ext cx="3552824" cy="763703"/>
            </a:xfrm>
            <a:prstGeom prst="rect">
              <a:avLst/>
            </a:prstGeom>
            <a:grpFill/>
            <a:ln w="57150" cap="flat">
              <a:solidFill>
                <a:srgbClr val="EFB7B7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9E4DC3-90DC-7B6F-DB69-34AB894C4A4F}"/>
                </a:ext>
              </a:extLst>
            </p:cNvPr>
            <p:cNvSpPr txBox="1"/>
            <p:nvPr/>
          </p:nvSpPr>
          <p:spPr>
            <a:xfrm>
              <a:off x="7496176" y="2160864"/>
              <a:ext cx="35528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Output Layer (~8000 neurons)</a:t>
              </a:r>
              <a:endParaRPr lang="ko-KR" altLang="en-US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63B9F5-71F8-3B76-AB1C-AEC868444E66}"/>
                </a:ext>
              </a:extLst>
            </p:cNvPr>
            <p:cNvSpPr txBox="1"/>
            <p:nvPr/>
          </p:nvSpPr>
          <p:spPr>
            <a:xfrm>
              <a:off x="7710488" y="2530196"/>
              <a:ext cx="3124200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각</a:t>
              </a:r>
              <a:r>
                <a:rPr lang="en-US" altLang="ko-KR" sz="1200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 Action</a:t>
              </a:r>
              <a:r>
                <a:rPr lang="ko-KR" altLang="en-US" sz="1200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에 대한 </a:t>
              </a:r>
              <a:r>
                <a:rPr lang="en-US" altLang="ko-KR" sz="1200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Q-value</a:t>
              </a:r>
              <a:endParaRPr lang="ko-KR" altLang="en-US" sz="1200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</p:grpSp>
      <p:pic>
        <p:nvPicPr>
          <p:cNvPr id="25" name="그림 24" descr="Right arrow ">
            <a:extLst>
              <a:ext uri="{FF2B5EF4-FFF2-40B4-BE49-F238E27FC236}">
                <a16:creationId xmlns:a16="http://schemas.microsoft.com/office/drawing/2014/main" id="{6615469E-49CB-BB13-6097-C6B5F5FC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8897232" y="1717760"/>
            <a:ext cx="455437" cy="455437"/>
          </a:xfrm>
          <a:prstGeom prst="rect">
            <a:avLst/>
          </a:prstGeom>
        </p:spPr>
      </p:pic>
      <p:pic>
        <p:nvPicPr>
          <p:cNvPr id="26" name="그림 25" descr="Right arrow ">
            <a:extLst>
              <a:ext uri="{FF2B5EF4-FFF2-40B4-BE49-F238E27FC236}">
                <a16:creationId xmlns:a16="http://schemas.microsoft.com/office/drawing/2014/main" id="{94D08835-B594-4440-8FD8-F049221FB1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8897231" y="3182231"/>
            <a:ext cx="455437" cy="455437"/>
          </a:xfrm>
          <a:prstGeom prst="rect">
            <a:avLst/>
          </a:prstGeom>
        </p:spPr>
      </p:pic>
      <p:pic>
        <p:nvPicPr>
          <p:cNvPr id="27" name="그림 26" descr="Right arrow ">
            <a:extLst>
              <a:ext uri="{FF2B5EF4-FFF2-40B4-BE49-F238E27FC236}">
                <a16:creationId xmlns:a16="http://schemas.microsoft.com/office/drawing/2014/main" id="{1F49FFD0-2CF4-CBE3-A571-C1A6073928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8897231" y="4743248"/>
            <a:ext cx="455437" cy="4554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14690D-F1DE-6752-F914-E099BEB4F1C9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85A607-27D7-B95B-1D51-037280C5840E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283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C44C7-A630-EB76-5D92-2B474669C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95F7B5F0-423E-8295-0D69-73404CFAA8BB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Experient Setup &amp; Evaluation Metrics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704AD98-F6F8-8B11-497E-3FCD30D68CEC}"/>
              </a:ext>
            </a:extLst>
          </p:cNvPr>
          <p:cNvSpPr txBox="1"/>
          <p:nvPr/>
        </p:nvSpPr>
        <p:spPr>
          <a:xfrm>
            <a:off x="416231" y="1638255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445AC3B-E3B6-EF29-78E4-AD0D90F67EB5}"/>
              </a:ext>
            </a:extLst>
          </p:cNvPr>
          <p:cNvSpPr txBox="1"/>
          <p:nvPr/>
        </p:nvSpPr>
        <p:spPr>
          <a:xfrm>
            <a:off x="479731" y="2139171"/>
            <a:ext cx="5736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Baseline: 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DQN (Deep Q-Network)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Stability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Improvement: 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Double DQN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Sample Efficiency: 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Prioritized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Experience Replay (PER)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Execution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Stability: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Live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Filtering Policy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Final Policy: 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Double DQN + Environment–aligned Reward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+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Filtering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56403A2-8E48-F614-C9E5-6A93B9913603}"/>
              </a:ext>
            </a:extLst>
          </p:cNvPr>
          <p:cNvSpPr txBox="1"/>
          <p:nvPr/>
        </p:nvSpPr>
        <p:spPr>
          <a:xfrm>
            <a:off x="416232" y="3397652"/>
            <a:ext cx="47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Experiment Environment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641325-AFA6-CF98-A3CE-F82F3D82EB5C}"/>
              </a:ext>
            </a:extLst>
          </p:cNvPr>
          <p:cNvSpPr txBox="1"/>
          <p:nvPr/>
        </p:nvSpPr>
        <p:spPr>
          <a:xfrm>
            <a:off x="479732" y="3898568"/>
            <a:ext cx="5349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Operating System: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Windows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Live Pay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Framework: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Python +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PyTorch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 Acquisition: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 capture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grid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 Interface: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마우스 드래그 자동화 기반 실제 게임 조작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Training &amp; Evaluation: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Simulation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Real-time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Live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병행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925472-9DE0-BCDC-22DD-DE87AFC53EA1}"/>
              </a:ext>
            </a:extLst>
          </p:cNvPr>
          <p:cNvSpPr txBox="1"/>
          <p:nvPr/>
        </p:nvSpPr>
        <p:spPr>
          <a:xfrm>
            <a:off x="416231" y="5143308"/>
            <a:ext cx="4165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Evaluation Metric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1BFEBB-035A-946C-D394-37537B5DBE31}"/>
              </a:ext>
            </a:extLst>
          </p:cNvPr>
          <p:cNvSpPr txBox="1"/>
          <p:nvPr/>
        </p:nvSpPr>
        <p:spPr>
          <a:xfrm>
            <a:off x="479732" y="5644224"/>
            <a:ext cx="5349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Episode Reward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Moving Average Reward (Window = 10)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Live Play Success Rate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10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성공률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Invalid Drag Ratio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잘못된 드래그 비율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13627-888D-9AAE-5EA6-172CF7BB93F1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276F75-E5E4-EF19-5BC9-23DB80DF12FB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0BF0B5DC-BA8C-2466-4ECC-0FDA5E4BAC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7445895"/>
                  </p:ext>
                </p:extLst>
              </p:nvPr>
            </p:nvGraphicFramePr>
            <p:xfrm>
              <a:off x="6253972" y="2250161"/>
              <a:ext cx="5670324" cy="3881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2000">
                      <a:extLst>
                        <a:ext uri="{9D8B030D-6E8A-4147-A177-3AD203B41FA5}">
                          <a16:colId xmlns:a16="http://schemas.microsoft.com/office/drawing/2014/main" val="1555824620"/>
                        </a:ext>
                      </a:extLst>
                    </a:gridCol>
                    <a:gridCol w="926087">
                      <a:extLst>
                        <a:ext uri="{9D8B030D-6E8A-4147-A177-3AD203B41FA5}">
                          <a16:colId xmlns:a16="http://schemas.microsoft.com/office/drawing/2014/main" val="3569608496"/>
                        </a:ext>
                      </a:extLst>
                    </a:gridCol>
                    <a:gridCol w="3492237">
                      <a:extLst>
                        <a:ext uri="{9D8B030D-6E8A-4147-A177-3AD203B41FA5}">
                          <a16:colId xmlns:a16="http://schemas.microsoft.com/office/drawing/2014/main" val="25330541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Parameter</a:t>
                          </a:r>
                          <a:endParaRPr lang="ko-KR" altLang="en-US" sz="14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EFB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Value</a:t>
                          </a:r>
                          <a:endParaRPr lang="ko-KR" altLang="en-US" sz="14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EFB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Description</a:t>
                          </a:r>
                          <a:endParaRPr lang="ko-KR" altLang="en-US" sz="14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EFB7B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9041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Learning Rate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1e-3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학습 속도</a:t>
                          </a: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99567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Discount Factor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0.99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미래 보상에 대한 가중치</a:t>
                          </a: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68326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Batch size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64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한 번에 학습할 데이터 수</a:t>
                          </a: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0418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Buffer size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60,000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경험을 저장할 버퍼 크기</a:t>
                          </a: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064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Epsilon decay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0.995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탐험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(exploration) 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확률 감소율</a:t>
                          </a: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09237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Epsilon end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0.05 / 0.15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최소 탐험 확률</a:t>
                          </a: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05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Target update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10 steps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err="1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타깃망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 업데이트 주기</a:t>
                          </a: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2538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PER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smtClean="0">
                                  <a:solidFill>
                                    <a:srgbClr val="3C3D4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𝜶</m:t>
                              </m:r>
                            </m:oMath>
                          </a14:m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0.6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우선순위 반영 강도 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(0: 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균등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, 1: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완전 반영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)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673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PER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smtClean="0">
                                  <a:solidFill>
                                    <a:srgbClr val="3C3D4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𝜷</m:t>
                              </m:r>
                            </m:oMath>
                          </a14:m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0.4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i="1" smtClean="0">
                                  <a:solidFill>
                                    <a:srgbClr val="3C3D4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 1.0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중요도 샘플링 편향 보정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 (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학습 진행하며 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1.0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으로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 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증가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)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30174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0BF0B5DC-BA8C-2466-4ECC-0FDA5E4BAC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7445895"/>
                  </p:ext>
                </p:extLst>
              </p:nvPr>
            </p:nvGraphicFramePr>
            <p:xfrm>
              <a:off x="6253972" y="2250161"/>
              <a:ext cx="5670324" cy="3881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2000">
                      <a:extLst>
                        <a:ext uri="{9D8B030D-6E8A-4147-A177-3AD203B41FA5}">
                          <a16:colId xmlns:a16="http://schemas.microsoft.com/office/drawing/2014/main" val="1555824620"/>
                        </a:ext>
                      </a:extLst>
                    </a:gridCol>
                    <a:gridCol w="926087">
                      <a:extLst>
                        <a:ext uri="{9D8B030D-6E8A-4147-A177-3AD203B41FA5}">
                          <a16:colId xmlns:a16="http://schemas.microsoft.com/office/drawing/2014/main" val="3569608496"/>
                        </a:ext>
                      </a:extLst>
                    </a:gridCol>
                    <a:gridCol w="3492237">
                      <a:extLst>
                        <a:ext uri="{9D8B030D-6E8A-4147-A177-3AD203B41FA5}">
                          <a16:colId xmlns:a16="http://schemas.microsoft.com/office/drawing/2014/main" val="25330541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Parameter</a:t>
                          </a:r>
                          <a:endParaRPr lang="ko-KR" altLang="en-US" sz="14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EFB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Value</a:t>
                          </a:r>
                          <a:endParaRPr lang="ko-KR" altLang="en-US" sz="14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EFB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Description</a:t>
                          </a:r>
                          <a:endParaRPr lang="ko-KR" altLang="en-US" sz="14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EFB7B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9041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Learning Rate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1e-3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학습 속도</a:t>
                          </a: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99567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Discount Factor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0.99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미래 보상에 대한 가중치</a:t>
                          </a: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68326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Batch size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64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한 번에 학습할 데이터 수</a:t>
                          </a: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0418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Buffer size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60,000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경험을 저장할 버퍼 크기</a:t>
                          </a: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064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Epsilon decay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0.995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탐험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(exploration) 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확률 감소율</a:t>
                          </a: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092378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Epsilon end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0.05 / 0.15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최소 탐험 확률</a:t>
                          </a: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05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Target update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10 steps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err="1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타깃망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 업데이트 주기</a:t>
                          </a: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2538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5" t="-845902" r="-35436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0.6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우선순위 반영 강도 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(0: 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균등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, 1: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완전 반영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)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673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5" t="-945902" r="-35436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6184" t="-945902" r="-38026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중요도 샘플링 편향 보정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 (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학습 진행하며 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1.0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으로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 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증가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)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301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1468FD0-DAA7-2C0D-B63A-086C5E75F544}"/>
              </a:ext>
            </a:extLst>
          </p:cNvPr>
          <p:cNvSpPr txBox="1"/>
          <p:nvPr/>
        </p:nvSpPr>
        <p:spPr>
          <a:xfrm>
            <a:off x="6253972" y="1640706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Parameter</a:t>
            </a:r>
            <a:r>
              <a:rPr lang="ko-KR" altLang="en-US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Setting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36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B1F06-984E-8009-7303-E4D2D1B51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F796C05-8F9A-ED2D-045D-4A337321C243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Arial" panose="020B0604020202020204" pitchFamily="34" charset="0"/>
              </a:rPr>
              <a:t>First Trial: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cs typeface="Arial" panose="020B0604020202020204" pitchFamily="34" charset="0"/>
              </a:rPr>
              <a:t>환경 불일치로 인한 학습 실패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D095F-0044-F1EF-626D-7B4C5EBF5481}"/>
              </a:ext>
            </a:extLst>
          </p:cNvPr>
          <p:cNvSpPr txBox="1"/>
          <p:nvPr/>
        </p:nvSpPr>
        <p:spPr>
          <a:xfrm>
            <a:off x="7365310" y="1636023"/>
            <a:ext cx="3686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First: Episode – Reward Graph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Segoe UI Black" panose="020B0A02040204020203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94B2600-9171-EAB7-ECBE-5B71F95245FB}"/>
              </a:ext>
            </a:extLst>
          </p:cNvPr>
          <p:cNvGrpSpPr/>
          <p:nvPr/>
        </p:nvGrpSpPr>
        <p:grpSpPr>
          <a:xfrm>
            <a:off x="422984" y="1729755"/>
            <a:ext cx="5374969" cy="777915"/>
            <a:chOff x="422984" y="1729755"/>
            <a:chExt cx="5374969" cy="77791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7180D2-6B49-75AB-89D6-47681987D417}"/>
                </a:ext>
              </a:extLst>
            </p:cNvPr>
            <p:cNvSpPr txBox="1"/>
            <p:nvPr/>
          </p:nvSpPr>
          <p:spPr>
            <a:xfrm>
              <a:off x="422984" y="1729755"/>
              <a:ext cx="299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E58B8B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Algorithm Used</a:t>
              </a:r>
              <a:endParaRPr lang="ko-KR" altLang="en-US" sz="2400" b="1" dirty="0">
                <a:solidFill>
                  <a:srgbClr val="E58B8B"/>
                </a:solidFill>
                <a:latin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077187-0C20-68E3-54E0-791024DFF284}"/>
                </a:ext>
              </a:extLst>
            </p:cNvPr>
            <p:cNvSpPr txBox="1"/>
            <p:nvPr/>
          </p:nvSpPr>
          <p:spPr>
            <a:xfrm>
              <a:off x="448384" y="2230671"/>
              <a:ext cx="53495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DQN (Deep Q-Network)</a:t>
              </a:r>
            </a:p>
          </p:txBody>
        </p:sp>
      </p:grpSp>
      <p:pic>
        <p:nvPicPr>
          <p:cNvPr id="17" name="그림 16" descr="텍스트, 스크린샷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C7EED3-D2D9-D261-CAAC-7643EEBEF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74" y="1964370"/>
            <a:ext cx="6265085" cy="3132543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1E2B8E-85A9-077E-BB13-AA39650B76E5}"/>
              </a:ext>
            </a:extLst>
          </p:cNvPr>
          <p:cNvGrpSpPr/>
          <p:nvPr/>
        </p:nvGrpSpPr>
        <p:grpSpPr>
          <a:xfrm>
            <a:off x="406705" y="2750530"/>
            <a:ext cx="5654893" cy="1825628"/>
            <a:chOff x="406705" y="2807680"/>
            <a:chExt cx="5654893" cy="18256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615610-0BF2-78EE-6350-43E0508F41CF}"/>
                </a:ext>
              </a:extLst>
            </p:cNvPr>
            <p:cNvSpPr txBox="1"/>
            <p:nvPr/>
          </p:nvSpPr>
          <p:spPr>
            <a:xfrm>
              <a:off x="406706" y="2807680"/>
              <a:ext cx="299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E58B8B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Result</a:t>
              </a:r>
              <a:endParaRPr lang="ko-KR" altLang="en-US" sz="2400" b="1" dirty="0">
                <a:solidFill>
                  <a:srgbClr val="E58B8B"/>
                </a:solidFill>
                <a:latin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91DF1C-5C21-E31E-3E70-D44DC5221275}"/>
                </a:ext>
              </a:extLst>
            </p:cNvPr>
            <p:cNvSpPr txBox="1"/>
            <p:nvPr/>
          </p:nvSpPr>
          <p:spPr>
            <a:xfrm>
              <a:off x="712029" y="3591640"/>
              <a:ext cx="5349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Episode Reward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-1000 ~ -6000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사이에서 극심하게 진동하며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전혀 수렴하지 못함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4E871F-6A58-F51F-1803-DC6A6E8A7562}"/>
                </a:ext>
              </a:extLst>
            </p:cNvPr>
            <p:cNvSpPr/>
            <p:nvPr/>
          </p:nvSpPr>
          <p:spPr>
            <a:xfrm>
              <a:off x="406705" y="3318239"/>
              <a:ext cx="2140730" cy="30777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  <a:latin typeface="+mn-ea"/>
                </a:rPr>
                <a:t>학습 곡선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B3C4F1-A6A7-D713-6EF3-AD9EC1328566}"/>
                </a:ext>
              </a:extLst>
            </p:cNvPr>
            <p:cNvSpPr txBox="1"/>
            <p:nvPr/>
          </p:nvSpPr>
          <p:spPr>
            <a:xfrm>
              <a:off x="707087" y="4356309"/>
              <a:ext cx="53495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사라진 위치나 빈칸을 의미 없이 반복적으로 드래그 하는 패턴 발생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377F7C9-D3D7-53A7-8872-14F614BA2348}"/>
                </a:ext>
              </a:extLst>
            </p:cNvPr>
            <p:cNvSpPr/>
            <p:nvPr/>
          </p:nvSpPr>
          <p:spPr>
            <a:xfrm>
              <a:off x="422984" y="4088520"/>
              <a:ext cx="2140730" cy="30777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  <a:latin typeface="+mn-ea"/>
                </a:rPr>
                <a:t>Live Play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B40192-3CE3-E302-F771-EA53C3394FFA}"/>
              </a:ext>
            </a:extLst>
          </p:cNvPr>
          <p:cNvGrpSpPr/>
          <p:nvPr/>
        </p:nvGrpSpPr>
        <p:grpSpPr>
          <a:xfrm>
            <a:off x="422984" y="4842352"/>
            <a:ext cx="9270695" cy="1658261"/>
            <a:chOff x="406705" y="4930972"/>
            <a:chExt cx="9270695" cy="16582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5A900B-65E8-5FD7-50F6-5DA596D4AC03}"/>
                </a:ext>
              </a:extLst>
            </p:cNvPr>
            <p:cNvSpPr txBox="1"/>
            <p:nvPr/>
          </p:nvSpPr>
          <p:spPr>
            <a:xfrm>
              <a:off x="406705" y="4930972"/>
              <a:ext cx="5413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E58B8B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Root Cause Analysis</a:t>
              </a:r>
              <a:endParaRPr lang="ko-KR" altLang="en-US" sz="2400" b="1" dirty="0">
                <a:solidFill>
                  <a:srgbClr val="E58B8B"/>
                </a:solidFill>
                <a:latin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EE5980-6BA9-F132-961C-5146A8B49AC7}"/>
                </a:ext>
              </a:extLst>
            </p:cNvPr>
            <p:cNvSpPr txBox="1"/>
            <p:nvPr/>
          </p:nvSpPr>
          <p:spPr>
            <a:xfrm>
              <a:off x="712029" y="5690440"/>
              <a:ext cx="8965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합이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 때 기존 셀이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 제거되지 않고 새로운 숫자로 덮어씌워져 실제 게임 규칙과 불일치 발생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E34B21E-4605-720F-FBA2-14F2BD5EC94C}"/>
                </a:ext>
              </a:extLst>
            </p:cNvPr>
            <p:cNvSpPr/>
            <p:nvPr/>
          </p:nvSpPr>
          <p:spPr>
            <a:xfrm>
              <a:off x="406705" y="5407514"/>
              <a:ext cx="2140730" cy="30777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</a:rPr>
                <a:t>환경 규칙 불일치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08115D-8735-04D2-243B-71D8167D15C9}"/>
                </a:ext>
              </a:extLst>
            </p:cNvPr>
            <p:cNvSpPr txBox="1"/>
            <p:nvPr/>
          </p:nvSpPr>
          <p:spPr>
            <a:xfrm>
              <a:off x="707087" y="6312234"/>
              <a:ext cx="630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단일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DQN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구조로 인한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Q-value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과대추정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(Overestimation)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문제로 정책이 불안정하게 발산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7232C4A-5F41-9CF4-3E89-077846C0B33F}"/>
                </a:ext>
              </a:extLst>
            </p:cNvPr>
            <p:cNvSpPr/>
            <p:nvPr/>
          </p:nvSpPr>
          <p:spPr>
            <a:xfrm>
              <a:off x="422984" y="6044445"/>
              <a:ext cx="3057826" cy="30777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  <a:latin typeface="+mn-ea"/>
                </a:rPr>
                <a:t>DQN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  <a:latin typeface="+mn-ea"/>
                </a:rPr>
                <a:t>의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  <a:latin typeface="+mn-ea"/>
                </a:rPr>
                <a:t>Overestimation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91A071-A1B5-C543-E9A0-496D8A51AB59}"/>
              </a:ext>
            </a:extLst>
          </p:cNvPr>
          <p:cNvSpPr txBox="1"/>
          <p:nvPr/>
        </p:nvSpPr>
        <p:spPr>
          <a:xfrm>
            <a:off x="1272397" y="357387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Arial" panose="020B0604020202020204" pitchFamily="34" charset="0"/>
              </a:rPr>
              <a:t>Experimental Results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B4072-476E-D31A-C68F-0FE0522ED813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3FA6BC-95D1-A44C-8742-C287C9AF9350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E82F38-5430-2365-C046-6EEBA251221B}"/>
              </a:ext>
            </a:extLst>
          </p:cNvPr>
          <p:cNvSpPr txBox="1"/>
          <p:nvPr/>
        </p:nvSpPr>
        <p:spPr>
          <a:xfrm>
            <a:off x="10551090" y="5514078"/>
            <a:ext cx="13615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/>
              </a:rPr>
              <a:t>First Trial 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/>
              </a:rPr>
              <a:t>Play Video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5" name="Picture 8" descr="Youtube ">
            <a:hlinkClick r:id="rId4"/>
            <a:extLst>
              <a:ext uri="{FF2B5EF4-FFF2-40B4-BE49-F238E27FC236}">
                <a16:creationId xmlns:a16="http://schemas.microsoft.com/office/drawing/2014/main" id="{A089C2C2-E60C-4736-81FD-E48BFE21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724" y="5503409"/>
            <a:ext cx="550353" cy="5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059930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 - Arial">
      <a:majorFont>
        <a:latin typeface="Arial Black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33B3B"/>
        </a:solidFill>
        <a:ln w="9525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6535</TotalTime>
  <Words>1364</Words>
  <Application>Microsoft Office PowerPoint</Application>
  <PresentationFormat>와이드스크린</PresentationFormat>
  <Paragraphs>268</Paragraphs>
  <Slides>14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Segoe UI Black</vt:lpstr>
      <vt:lpstr>나눔바른고딕</vt:lpstr>
      <vt:lpstr>Arial</vt:lpstr>
      <vt:lpstr>Cafe24 Ohsquare OTF</vt:lpstr>
      <vt:lpstr>Cambria Math</vt:lpstr>
      <vt:lpstr>해피니스 산스 볼드</vt:lpstr>
      <vt:lpstr>맑은 고딕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Jina Lee</cp:lastModifiedBy>
  <cp:revision>225</cp:revision>
  <dcterms:created xsi:type="dcterms:W3CDTF">2019-04-06T05:20:47Z</dcterms:created>
  <dcterms:modified xsi:type="dcterms:W3CDTF">2025-12-07T09:43:45Z</dcterms:modified>
</cp:coreProperties>
</file>